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99" r:id="rId2"/>
    <p:sldMasterId id="2147483716" r:id="rId3"/>
    <p:sldMasterId id="2147483733" r:id="rId4"/>
  </p:sldMasterIdLst>
  <p:sldIdLst>
    <p:sldId id="276" r:id="rId5"/>
    <p:sldId id="27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7559B-D39B-463D-B0DD-9E8B92D73A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07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700B-1734-4CCA-B022-749467D0F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24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F4CE-BCA9-4F1A-AE50-638423B41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87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A7799-8FF6-49C6-927E-8C4F530E37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85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cs-CZ" sz="8000" smtClean="0">
                <a:solidFill>
                  <a:srgbClr val="A53010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8CE8B-49EA-4559-8CAF-2D5DEC6F2F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766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D74E6-4121-4534-9349-1867FE341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650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5E0F9-BBA9-42F4-B1C9-B9859E8A12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76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7952-26CB-451F-AB20-36A59296C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48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F93223-2DE9-4494-84F3-0A8A215B5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71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5C2B335-3426-4BF0-AC7C-AF5414B0E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08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38BB810-C9BD-42D5-90FC-B509FF8B1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3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699D-60C4-4C52-A5F0-000A42AB9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7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021A5E-2E6C-47E1-8B1F-FA926589E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1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D05DD47-F06C-46D3-AC6F-80CAAA5410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044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67C416B-908F-4403-92E2-5E6714740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095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C0DD613-6636-4840-B0E5-579A9B93A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126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AD6B3C8-BF64-4D06-BAF1-3F1ECD67B1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814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1EB3680-1A1B-4C50-B584-7CB7851ED8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183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8A9E6C6-99F9-4EDB-8A71-EEF1EB192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5477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D8290A0-DEFB-4AC2-9763-40592A0CA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0771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5405AB8-17FA-46C6-9314-E27F5B964F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209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C2C2EFE-F659-439F-AA5D-DD911699B4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91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544F3-A277-409C-A469-01A9FCAFB9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22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DC4834-F0D7-4EE7-AB0A-7D3751A65E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100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F4AA41C-D9C7-4799-A6C5-DA3AA3078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5236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9A6084B-A2B7-474E-AE0E-EA0517425C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578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7F5575-C7A9-49CA-8402-0EE860C78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9881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8D5FC19-EC1A-4F87-84CA-09ACD61B0F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308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98BC515-0B32-4EA5-AE91-28BF09EA2F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58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9806CD1-CB8C-4A15-B84E-E7150A54FC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5613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63D49B0-6B09-4846-8EB8-86A379F76E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706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45D167A-9409-4862-BE24-9B17058628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286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BF5830D-73EB-459E-8F19-82E11D08F5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27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2120A-1925-493F-AF79-E59DB471E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5762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E713DB-AB1D-47B7-BC36-4F06817EDA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6260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DE4BF83-B040-45B4-BA30-22947C28AC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5826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C403938-9260-4595-A76A-8511B127B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242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0A866E5-D159-49BD-BAEE-D34E13C0F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0249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F7D7A08-C465-4456-98E2-830DEEB859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2618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cs-CZ" sz="8000" smtClean="0">
                <a:solidFill>
                  <a:srgbClr val="A53010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13DC9B0-1A00-4545-AEA7-2DA59B39F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184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1D9A3B-D4E1-4B29-9020-FC54E96D4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2926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571A9EA-D668-4750-AA10-AE0247BB2D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187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B5F2BA-41AD-459F-A3EC-F6A9F27614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446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8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445D-1A4D-4634-B65F-F5053FF225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614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1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702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173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806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523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262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982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67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827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368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B52-DAD5-47DC-9662-9FA48728AB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581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0346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46673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194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644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0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5BC1-C11A-4DB9-9777-2656B6A847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22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582F4-9AEC-4389-9F44-70DDA62449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69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80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7C114-4129-478E-8F63-C4573258D0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5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5142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3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4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5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6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7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8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9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0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1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2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3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123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5130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4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5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6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7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8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9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0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41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25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51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28D8D88-CF66-4D70-8296-6C67A3ED88DA}" type="slidenum">
              <a:rPr lang="cs-CZ" altLang="cs-CZ" smtClean="0">
                <a:latin typeface="Arial" panose="020B0604020202020204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5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3082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3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4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5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6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7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8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9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0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6792EB-F350-452C-ADCE-0286CEF02D78}" type="slidenum">
              <a:rPr lang="cs-CZ" smtClean="0"/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7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4118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9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0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1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2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3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4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5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6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7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8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29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099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4106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07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08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09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0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1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2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3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4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5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6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7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180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1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410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latin typeface="Garamond" panose="02020404030301010803" pitchFamily="18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E2AB8AE-BEA7-4871-92D4-27CD548EADB0}" type="slidenum">
              <a:rPr lang="cs-CZ" smtClean="0"/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71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ua-ceca.webnode.cz/" TargetMode="External"/><Relationship Id="rId2" Type="http://schemas.openxmlformats.org/officeDocument/2006/relationships/hyperlink" Target="mailto:bozena.bednarikova@upol.cz" TargetMode="Externa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ctrTitle"/>
          </p:nvPr>
        </p:nvSpPr>
        <p:spPr>
          <a:xfrm>
            <a:off x="2711451" y="908050"/>
            <a:ext cx="7440613" cy="2592388"/>
          </a:xfrm>
        </p:spPr>
        <p:txBody>
          <a:bodyPr/>
          <a:lstStyle/>
          <a:p>
            <a:r>
              <a:rPr lang="cs-CZ" altLang="cs-CZ" b="1" dirty="0" err="1" smtClean="0"/>
              <a:t>Universitá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degli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Studi</a:t>
            </a:r>
            <a:r>
              <a:rPr lang="cs-CZ" altLang="cs-CZ" b="1" dirty="0" smtClean="0"/>
              <a:t> di </a:t>
            </a:r>
            <a:r>
              <a:rPr lang="cs-CZ" altLang="cs-CZ" b="1" dirty="0" err="1" smtClean="0"/>
              <a:t>Udine</a:t>
            </a:r>
            <a:endParaRPr lang="cs-CZ" altLang="cs-CZ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03524" y="4113214"/>
            <a:ext cx="8461375" cy="1887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50" b="1" dirty="0" smtClean="0">
                <a:solidFill>
                  <a:srgbClr val="C00000"/>
                </a:solidFill>
              </a:rPr>
              <a:t>Pracovní přednáška 27. 10. 2015</a:t>
            </a:r>
            <a:endParaRPr lang="cs-CZ" sz="4050" b="1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3000" dirty="0"/>
              <a:t>Božena </a:t>
            </a:r>
            <a:r>
              <a:rPr lang="cs-CZ" sz="3000" dirty="0" smtClean="0"/>
              <a:t>Bednaříková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000" dirty="0" smtClean="0"/>
              <a:t>FF </a:t>
            </a:r>
            <a:r>
              <a:rPr lang="cs-CZ" sz="3000" smtClean="0"/>
              <a:t>UP Olomouc</a:t>
            </a:r>
            <a:endParaRPr lang="cs-CZ" sz="3000" dirty="0"/>
          </a:p>
          <a:p>
            <a:pPr fontAlgn="auto">
              <a:spcAft>
                <a:spcPts val="0"/>
              </a:spcAft>
              <a:defRPr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522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5376" y="134112"/>
            <a:ext cx="9639237" cy="9144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Slovesné </a:t>
            </a:r>
            <a:r>
              <a:rPr lang="cs-CZ" b="1" dirty="0"/>
              <a:t>konstrukce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5500" y="1048512"/>
            <a:ext cx="9409112" cy="5583936"/>
          </a:xfrm>
        </p:spPr>
        <p:txBody>
          <a:bodyPr/>
          <a:lstStyle/>
          <a:p>
            <a:r>
              <a:rPr lang="cs-CZ" b="1" dirty="0"/>
              <a:t>f</a:t>
            </a:r>
            <a:r>
              <a:rPr lang="cs-CZ" b="1" dirty="0" smtClean="0"/>
              <a:t>ormální sloveso + substantivum verbální </a:t>
            </a:r>
          </a:p>
          <a:p>
            <a:endParaRPr lang="cs-CZ" b="1" dirty="0"/>
          </a:p>
          <a:p>
            <a:r>
              <a:rPr lang="cs-CZ" b="1" i="1" dirty="0"/>
              <a:t>z</a:t>
            </a:r>
            <a:r>
              <a:rPr lang="cs-CZ" b="1" i="1" dirty="0" smtClean="0"/>
              <a:t>koumat x provádět výzkum</a:t>
            </a:r>
          </a:p>
          <a:p>
            <a:r>
              <a:rPr lang="cs-CZ" b="1" i="1" dirty="0"/>
              <a:t>p</a:t>
            </a:r>
            <a:r>
              <a:rPr lang="cs-CZ" b="1" i="1" dirty="0" smtClean="0"/>
              <a:t>rovádět náročný výzkum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CVIČENÍ:</a:t>
            </a:r>
          </a:p>
          <a:p>
            <a:pPr marL="0" indent="0">
              <a:buNone/>
            </a:pPr>
            <a:r>
              <a:rPr lang="cs-CZ" b="1" i="1" dirty="0"/>
              <a:t>m</a:t>
            </a:r>
            <a:r>
              <a:rPr lang="cs-CZ" b="1" i="1" dirty="0" smtClean="0"/>
              <a:t>ít námitky – </a:t>
            </a:r>
          </a:p>
          <a:p>
            <a:pPr marL="0" indent="0">
              <a:buNone/>
            </a:pPr>
            <a:r>
              <a:rPr lang="cs-CZ" b="1" i="1" dirty="0"/>
              <a:t>p</a:t>
            </a:r>
            <a:r>
              <a:rPr lang="cs-CZ" b="1" i="1" dirty="0" smtClean="0"/>
              <a:t>rovádět ošetření – </a:t>
            </a:r>
          </a:p>
          <a:p>
            <a:pPr marL="0" indent="0">
              <a:buNone/>
            </a:pPr>
            <a:r>
              <a:rPr lang="cs-CZ" b="1" i="1" dirty="0"/>
              <a:t>n</a:t>
            </a:r>
            <a:r>
              <a:rPr lang="cs-CZ" b="1" i="1" dirty="0" smtClean="0"/>
              <a:t>alézt uplatnění – </a:t>
            </a:r>
          </a:p>
          <a:p>
            <a:pPr marL="0" indent="0">
              <a:buNone/>
            </a:pPr>
            <a:r>
              <a:rPr lang="cs-CZ" b="1" i="1" dirty="0"/>
              <a:t>u</a:t>
            </a:r>
            <a:r>
              <a:rPr lang="cs-CZ" b="1" i="1" dirty="0" smtClean="0"/>
              <a:t>trpět ztrátu – </a:t>
            </a:r>
          </a:p>
          <a:p>
            <a:pPr marL="0" indent="0">
              <a:buNone/>
            </a:pPr>
            <a:r>
              <a:rPr lang="cs-CZ" b="1" i="1" dirty="0"/>
              <a:t>p</a:t>
            </a:r>
            <a:r>
              <a:rPr lang="cs-CZ" b="1" i="1" dirty="0" smtClean="0"/>
              <a:t>rodělávat rozvoj – </a:t>
            </a:r>
          </a:p>
          <a:p>
            <a:pPr marL="0" indent="0">
              <a:buNone/>
            </a:pPr>
            <a:r>
              <a:rPr lang="cs-CZ" b="1" i="1" dirty="0"/>
              <a:t>k</a:t>
            </a:r>
            <a:r>
              <a:rPr lang="cs-CZ" b="1" i="1" dirty="0" smtClean="0"/>
              <a:t>onat přípravy – </a:t>
            </a:r>
          </a:p>
          <a:p>
            <a:pPr marL="0" indent="0">
              <a:buNone/>
            </a:pPr>
            <a:r>
              <a:rPr lang="cs-CZ" b="1" i="1" dirty="0"/>
              <a:t>p</a:t>
            </a:r>
            <a:r>
              <a:rPr lang="cs-CZ" b="1" i="1" dirty="0" smtClean="0"/>
              <a:t>rodělat změnu – </a:t>
            </a:r>
          </a:p>
          <a:p>
            <a:pPr marL="0" indent="0">
              <a:buNone/>
            </a:pPr>
            <a:r>
              <a:rPr lang="cs-CZ" b="1" i="1" dirty="0"/>
              <a:t>p</a:t>
            </a:r>
            <a:r>
              <a:rPr lang="cs-CZ" b="1" i="1" dirty="0" smtClean="0"/>
              <a:t>řistoupit k zavedení -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294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144" y="243840"/>
            <a:ext cx="9590469" cy="1255776"/>
          </a:xfrm>
        </p:spPr>
        <p:txBody>
          <a:bodyPr>
            <a:normAutofit/>
          </a:bodyPr>
          <a:lstStyle/>
          <a:p>
            <a:r>
              <a:rPr lang="cs-CZ" b="1" dirty="0" smtClean="0"/>
              <a:t>Pasivum </a:t>
            </a:r>
            <a:r>
              <a:rPr lang="cs-CZ" b="1" dirty="0"/>
              <a:t>x </a:t>
            </a:r>
            <a:r>
              <a:rPr lang="cs-CZ" b="1" dirty="0" smtClean="0"/>
              <a:t>aktivum, </a:t>
            </a:r>
            <a:r>
              <a:rPr lang="cs-CZ" b="1" dirty="0"/>
              <a:t>neosobní vyjadřování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4416" y="1694688"/>
            <a:ext cx="9700196" cy="479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/>
              <a:t>ROZDÍL?</a:t>
            </a:r>
          </a:p>
          <a:p>
            <a:r>
              <a:rPr lang="cs-CZ" sz="2400" b="1" i="1" dirty="0" smtClean="0"/>
              <a:t>Členové parlamentu schválili nový zákon o odpadech.</a:t>
            </a:r>
          </a:p>
          <a:p>
            <a:r>
              <a:rPr lang="cs-CZ" sz="2400" b="1" i="1" dirty="0" smtClean="0"/>
              <a:t>Nový zákon byl schválen (členy parlamentu).</a:t>
            </a:r>
          </a:p>
          <a:p>
            <a:r>
              <a:rPr lang="cs-CZ" sz="2400" b="1" i="1" dirty="0" smtClean="0"/>
              <a:t>V parlamentu se včera schválil nový zákon. </a:t>
            </a:r>
          </a:p>
          <a:p>
            <a:endParaRPr lang="cs-CZ" sz="2400" b="1" i="1" dirty="0"/>
          </a:p>
          <a:p>
            <a:r>
              <a:rPr lang="cs-CZ" sz="2400" b="1" i="1" dirty="0" smtClean="0"/>
              <a:t>V parlamentu se právě schvaluje nový zákon. </a:t>
            </a:r>
          </a:p>
          <a:p>
            <a:pPr marL="0" indent="0">
              <a:buNone/>
            </a:pPr>
            <a:endParaRPr lang="cs-CZ" sz="2400" b="1" i="1" dirty="0" smtClean="0"/>
          </a:p>
          <a:p>
            <a:pPr marL="0" indent="0">
              <a:buNone/>
            </a:pPr>
            <a:r>
              <a:rPr lang="cs-CZ" sz="2400" b="1" dirty="0" smtClean="0"/>
              <a:t>Kdy je zdůrazněn agens? Kdy je znám (neznám) agens (původce děje)? Kdy je vyjádřen výsledek?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394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4416" y="5181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Pasivum x aktivum, neosobní vyjadřování</a:t>
            </a:r>
            <a:br>
              <a:rPr lang="cs-CZ" b="1" dirty="0"/>
            </a:br>
            <a:r>
              <a:rPr lang="cs-CZ" b="1" dirty="0" smtClean="0">
                <a:solidFill>
                  <a:srgbClr val="0070C0"/>
                </a:solidFill>
              </a:rPr>
              <a:t>CVIČENÍ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0304" y="1905000"/>
            <a:ext cx="9834308" cy="4703064"/>
          </a:xfrm>
        </p:spPr>
        <p:txBody>
          <a:bodyPr/>
          <a:lstStyle/>
          <a:p>
            <a:r>
              <a:rPr lang="cs-CZ" sz="2400" b="1" i="1" dirty="0" smtClean="0"/>
              <a:t>Krajta pozřela myš.</a:t>
            </a:r>
          </a:p>
          <a:p>
            <a:r>
              <a:rPr lang="cs-CZ" sz="2400" b="1" i="1" dirty="0" smtClean="0"/>
              <a:t>Lékař pak odešle pacienta do laboratoře.</a:t>
            </a:r>
          </a:p>
          <a:p>
            <a:r>
              <a:rPr lang="cs-CZ" sz="2400" b="1" i="1" dirty="0" smtClean="0"/>
              <a:t>Dům postavili už v minulém století.</a:t>
            </a:r>
          </a:p>
          <a:p>
            <a:r>
              <a:rPr lang="cs-CZ" sz="2400" b="1" i="1" dirty="0" smtClean="0"/>
              <a:t>Zoologické zahrady zachraňují vzácná a ohrožená zvířata.</a:t>
            </a:r>
          </a:p>
          <a:p>
            <a:r>
              <a:rPr lang="cs-CZ" sz="2400" b="1" i="1" dirty="0" smtClean="0"/>
              <a:t>Proud vody poháněl kolo mlýna.</a:t>
            </a:r>
          </a:p>
          <a:p>
            <a:endParaRPr lang="cs-CZ" b="1" i="1" dirty="0"/>
          </a:p>
          <a:p>
            <a:r>
              <a:rPr lang="cs-CZ" sz="2000" b="1" i="1" dirty="0" smtClean="0"/>
              <a:t>Tvrdím, že tato metoda je objektivní.</a:t>
            </a:r>
          </a:p>
          <a:p>
            <a:r>
              <a:rPr lang="cs-CZ" sz="2000" b="1" i="1" dirty="0" smtClean="0"/>
              <a:t>Tento názor považuji za správný.</a:t>
            </a:r>
          </a:p>
          <a:p>
            <a:r>
              <a:rPr lang="cs-CZ" sz="2000" b="1" i="1" dirty="0" smtClean="0"/>
              <a:t>Výsledky testů zpracuji během příštího týdne.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1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4406" y="165100"/>
            <a:ext cx="9625012" cy="1231900"/>
          </a:xfrm>
        </p:spPr>
        <p:txBody>
          <a:bodyPr/>
          <a:lstStyle/>
          <a:p>
            <a:r>
              <a:rPr lang="cs-CZ" b="1" dirty="0" smtClean="0"/>
              <a:t>Neosobní vyjadřování, všeobecný podmět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b="1" dirty="0"/>
              <a:t>Přeformulujte – neosobní vyjadřování, všeobecný </a:t>
            </a:r>
            <a:r>
              <a:rPr lang="cs-CZ" sz="2400" b="1" dirty="0" smtClean="0"/>
              <a:t>podmět</a:t>
            </a:r>
          </a:p>
          <a:p>
            <a:pPr marL="0" lvl="0" indent="0">
              <a:buNone/>
            </a:pPr>
            <a:endParaRPr lang="cs-CZ" sz="2400" b="1" dirty="0"/>
          </a:p>
          <a:p>
            <a:r>
              <a:rPr lang="cs-CZ" sz="2400" b="1" i="1" dirty="0"/>
              <a:t>V neděli vysílá televize přenos fotbalového zápasu.</a:t>
            </a:r>
            <a:endParaRPr lang="cs-CZ" sz="2400" b="1" dirty="0"/>
          </a:p>
          <a:p>
            <a:r>
              <a:rPr lang="cs-CZ" sz="2400" b="1" i="1" dirty="0"/>
              <a:t>Zítra dává Národní divadlo Rusalku.</a:t>
            </a:r>
            <a:endParaRPr lang="cs-CZ" sz="2400" b="1" dirty="0"/>
          </a:p>
          <a:p>
            <a:r>
              <a:rPr lang="cs-CZ" sz="2400" b="1" i="1" dirty="0"/>
              <a:t>Chlapec cítil stesk po kamarádech.</a:t>
            </a:r>
            <a:endParaRPr lang="cs-CZ" sz="2400" b="1" dirty="0"/>
          </a:p>
          <a:p>
            <a:r>
              <a:rPr lang="cs-CZ" sz="2400" b="1" i="1" dirty="0"/>
              <a:t>Hájovna pod lesem hoří.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989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0305" y="177800"/>
            <a:ext cx="9834308" cy="4191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Vztažná </a:t>
            </a:r>
            <a:r>
              <a:rPr lang="cs-CZ" b="1" dirty="0"/>
              <a:t>zájmena (relativa</a:t>
            </a:r>
            <a:r>
              <a:rPr lang="cs-CZ" b="1" dirty="0" smtClean="0"/>
              <a:t>)</a:t>
            </a:r>
            <a:r>
              <a:rPr lang="cs-CZ" b="1" i="1" dirty="0"/>
              <a:t/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5500" y="800100"/>
            <a:ext cx="9262806" cy="58323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Zájmeno </a:t>
            </a:r>
            <a:r>
              <a:rPr lang="cs-CZ" b="1" i="1" dirty="0">
                <a:solidFill>
                  <a:srgbClr val="0070C0"/>
                </a:solidFill>
              </a:rPr>
              <a:t>který</a:t>
            </a:r>
            <a:r>
              <a:rPr lang="cs-CZ" b="1" dirty="0">
                <a:solidFill>
                  <a:srgbClr val="0070C0"/>
                </a:solidFill>
              </a:rPr>
              <a:t> nahraďte zájmenem </a:t>
            </a:r>
            <a:r>
              <a:rPr lang="cs-CZ" b="1" i="1" dirty="0">
                <a:solidFill>
                  <a:srgbClr val="0070C0"/>
                </a:solidFill>
              </a:rPr>
              <a:t>jenž, jež:</a:t>
            </a:r>
            <a:endParaRPr lang="cs-CZ" b="1" dirty="0">
              <a:solidFill>
                <a:srgbClr val="0070C0"/>
              </a:solidFill>
            </a:endParaRPr>
          </a:p>
          <a:p>
            <a:r>
              <a:rPr lang="cs-CZ" b="1" i="1" dirty="0"/>
              <a:t>Klavír, na který hrála</a:t>
            </a:r>
            <a:endParaRPr lang="cs-CZ" b="1" dirty="0"/>
          </a:p>
          <a:p>
            <a:r>
              <a:rPr lang="cs-CZ" b="1" i="1" dirty="0"/>
              <a:t>Problém, o kterém mluví</a:t>
            </a:r>
            <a:endParaRPr lang="cs-CZ" b="1" dirty="0"/>
          </a:p>
          <a:p>
            <a:r>
              <a:rPr lang="cs-CZ" b="1" i="1" dirty="0"/>
              <a:t>Křeslo, ve kterém sedí</a:t>
            </a:r>
            <a:endParaRPr lang="cs-CZ" b="1" dirty="0"/>
          </a:p>
          <a:p>
            <a:r>
              <a:rPr lang="cs-CZ" b="1" i="1" dirty="0"/>
              <a:t>Výraz, kterému nerozumím</a:t>
            </a:r>
            <a:endParaRPr lang="cs-CZ" b="1" dirty="0"/>
          </a:p>
          <a:p>
            <a:r>
              <a:rPr lang="cs-CZ" b="1" i="1" dirty="0"/>
              <a:t>Slova, která nejsou spisovná</a:t>
            </a:r>
            <a:endParaRPr lang="cs-CZ" b="1" dirty="0"/>
          </a:p>
          <a:p>
            <a:r>
              <a:rPr lang="cs-CZ" b="1" i="1" dirty="0"/>
              <a:t>Studie, ze kterých čerpali</a:t>
            </a:r>
            <a:endParaRPr lang="cs-CZ" b="1" dirty="0"/>
          </a:p>
          <a:p>
            <a:r>
              <a:rPr lang="cs-CZ" b="1" i="1" dirty="0"/>
              <a:t>Příběhy, které byly zfilmovány</a:t>
            </a:r>
            <a:endParaRPr lang="cs-CZ" b="1" dirty="0"/>
          </a:p>
          <a:p>
            <a:r>
              <a:rPr lang="cs-CZ" b="1" i="1" dirty="0"/>
              <a:t>Auta, která havarovala</a:t>
            </a:r>
            <a:endParaRPr lang="cs-CZ" b="1" dirty="0"/>
          </a:p>
          <a:p>
            <a:r>
              <a:rPr lang="cs-CZ" b="1" i="1" dirty="0"/>
              <a:t>Ulice, ve které bydlí</a:t>
            </a:r>
            <a:endParaRPr lang="cs-CZ" b="1" dirty="0"/>
          </a:p>
          <a:p>
            <a:r>
              <a:rPr lang="cs-CZ" b="1" i="1" dirty="0"/>
              <a:t>Politik, kterého si vážím</a:t>
            </a:r>
            <a:endParaRPr lang="cs-CZ" b="1" dirty="0"/>
          </a:p>
          <a:p>
            <a:r>
              <a:rPr lang="cs-CZ" b="1" i="1" dirty="0"/>
              <a:t>Firmy, se kterými obchodujeme</a:t>
            </a:r>
            <a:endParaRPr lang="cs-CZ" b="1" dirty="0"/>
          </a:p>
          <a:p>
            <a:r>
              <a:rPr lang="cs-CZ" b="1" i="1" dirty="0"/>
              <a:t>Úkol, o kterém referujeme</a:t>
            </a:r>
            <a:endParaRPr lang="cs-CZ" b="1" dirty="0"/>
          </a:p>
          <a:p>
            <a:r>
              <a:rPr lang="cs-CZ" b="1" i="1" dirty="0"/>
              <a:t>Literatura, ze které se hojně překládá</a:t>
            </a:r>
            <a:endParaRPr lang="cs-CZ" b="1" dirty="0"/>
          </a:p>
          <a:p>
            <a:r>
              <a:rPr lang="cs-CZ" b="1" i="1" dirty="0"/>
              <a:t>Muzikály, které se těší velké oblibě</a:t>
            </a:r>
            <a:endParaRPr lang="cs-CZ" b="1" dirty="0"/>
          </a:p>
          <a:p>
            <a:r>
              <a:rPr lang="cs-CZ" b="1" i="1" dirty="0"/>
              <a:t>Děti, kterým je věnován tento pořad</a:t>
            </a:r>
            <a:endParaRPr lang="cs-CZ" b="1" dirty="0"/>
          </a:p>
          <a:p>
            <a:r>
              <a:rPr lang="cs-CZ" b="1" i="1" dirty="0"/>
              <a:t>Autoři, kteří jsou často překládáni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0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0449" y="3048"/>
            <a:ext cx="9054020" cy="6918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Vztažná zájmena (relativa)</a:t>
            </a:r>
            <a:r>
              <a:rPr lang="cs-CZ" b="1" i="1" dirty="0"/>
              <a:t/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9072" y="1060704"/>
            <a:ext cx="9785540" cy="5510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Doplňte vztažné zájmeno </a:t>
            </a:r>
            <a:r>
              <a:rPr lang="cs-CZ" sz="2400" b="1" i="1" dirty="0">
                <a:solidFill>
                  <a:srgbClr val="0070C0"/>
                </a:solidFill>
              </a:rPr>
              <a:t>jehož, jejíž</a:t>
            </a:r>
            <a:r>
              <a:rPr lang="cs-CZ" sz="2400" b="1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i="1" dirty="0"/>
              <a:t>Byla jsem pozvána na návštěvu k přítelkyni, … syn dostal stipendium do Oxfordu.</a:t>
            </a:r>
            <a:endParaRPr lang="cs-CZ" sz="2400" b="1" dirty="0"/>
          </a:p>
          <a:p>
            <a:r>
              <a:rPr lang="cs-CZ" sz="2400" b="1" i="1" dirty="0"/>
              <a:t>Potkal přítele, s … sestrou chodil do školy.</a:t>
            </a:r>
            <a:endParaRPr lang="cs-CZ" sz="2400" b="1" dirty="0"/>
          </a:p>
          <a:p>
            <a:r>
              <a:rPr lang="cs-CZ" sz="2400" b="1" i="1" dirty="0"/>
              <a:t>Představím tě dívce, s … bratrem jsem byl na vojně.</a:t>
            </a:r>
            <a:endParaRPr lang="cs-CZ" sz="2400" b="1" dirty="0"/>
          </a:p>
          <a:p>
            <a:r>
              <a:rPr lang="cs-CZ" sz="2400" b="1" i="1" dirty="0"/>
              <a:t>Mluvili jsme se studenty, … rodiče dnes přijdou.</a:t>
            </a:r>
            <a:endParaRPr lang="cs-CZ" sz="2400" b="1" dirty="0"/>
          </a:p>
          <a:p>
            <a:r>
              <a:rPr lang="cs-CZ" sz="2400" b="1" i="1" dirty="0"/>
              <a:t>To je vůz, … kvality uspokojí každého motoristu.</a:t>
            </a:r>
            <a:endParaRPr lang="cs-CZ" sz="2400" b="1" dirty="0"/>
          </a:p>
          <a:p>
            <a:r>
              <a:rPr lang="cs-CZ" sz="2400" b="1" i="1" dirty="0"/>
              <a:t>Kniha, … cena roste, se stává drahým dárkem.</a:t>
            </a:r>
            <a:endParaRPr lang="cs-CZ" sz="2400" b="1" dirty="0"/>
          </a:p>
          <a:p>
            <a:r>
              <a:rPr lang="cs-CZ" sz="2400" b="1" i="1" dirty="0"/>
              <a:t>Anglická literatura patří k literaturám, … autoři jsou často překládáni.</a:t>
            </a:r>
            <a:endParaRPr lang="cs-CZ" sz="2400" b="1" dirty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742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7152" y="146304"/>
            <a:ext cx="9907461" cy="1085088"/>
          </a:xfrm>
        </p:spPr>
        <p:txBody>
          <a:bodyPr>
            <a:normAutofit/>
          </a:bodyPr>
          <a:lstStyle/>
          <a:p>
            <a:r>
              <a:rPr lang="cs-CZ" b="1" dirty="0" smtClean="0"/>
              <a:t>Knižní demonstrativum TÝŽ (TENTÝŽ)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438656"/>
            <a:ext cx="9675812" cy="529234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Doplňte zájmeno týž/tentýž:</a:t>
            </a:r>
          </a:p>
          <a:p>
            <a:r>
              <a:rPr lang="cs-CZ" sz="2400" b="1" dirty="0"/>
              <a:t>Chodím do … divadla.</a:t>
            </a:r>
          </a:p>
          <a:p>
            <a:r>
              <a:rPr lang="cs-CZ" sz="2400" b="1" dirty="0"/>
              <a:t>Byly jsme v … situaci jako vy.</a:t>
            </a:r>
          </a:p>
          <a:p>
            <a:r>
              <a:rPr lang="cs-CZ" sz="2400" b="1" dirty="0"/>
              <a:t>Obvykle chodí do … hospody s… lidmi.</a:t>
            </a:r>
          </a:p>
          <a:p>
            <a:r>
              <a:rPr lang="cs-CZ" sz="2400" b="1" dirty="0"/>
              <a:t>Bydlíme v … poschodí jako on.</a:t>
            </a:r>
          </a:p>
          <a:p>
            <a:r>
              <a:rPr lang="cs-CZ" sz="2400" b="1" dirty="0"/>
              <a:t>Dozvěděl se to od … muže.</a:t>
            </a:r>
          </a:p>
          <a:p>
            <a:r>
              <a:rPr lang="cs-CZ" sz="2400" b="1" dirty="0"/>
              <a:t>Na … představení byla i moje kamarádka.</a:t>
            </a:r>
          </a:p>
          <a:p>
            <a:r>
              <a:rPr lang="cs-CZ" sz="2400" b="1" dirty="0"/>
              <a:t>Připomínky se týkaly stále … problémů.</a:t>
            </a:r>
          </a:p>
          <a:p>
            <a:r>
              <a:rPr lang="cs-CZ" sz="2400" b="1" dirty="0"/>
              <a:t>Používali jsme … učebnici.</a:t>
            </a:r>
          </a:p>
          <a:p>
            <a:r>
              <a:rPr lang="cs-CZ" sz="2400" b="1" dirty="0"/>
              <a:t>Diskutovali o … problematice.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97536"/>
            <a:ext cx="9980612" cy="74371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Tzv</a:t>
            </a:r>
            <a:r>
              <a:rPr lang="cs-CZ" b="1" dirty="0"/>
              <a:t>. nevlastní předložky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0700" y="1024128"/>
            <a:ext cx="8965692" cy="583387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v</a:t>
            </a:r>
            <a:r>
              <a:rPr lang="cs-CZ" b="1" dirty="0" smtClean="0"/>
              <a:t>znikly z jiných slovních druhů - např. </a:t>
            </a:r>
            <a:r>
              <a:rPr lang="cs-CZ" b="1" i="1" dirty="0" smtClean="0"/>
              <a:t>za účelem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Použijte ve větě:</a:t>
            </a:r>
          </a:p>
          <a:p>
            <a:pPr marL="0" indent="0">
              <a:buNone/>
            </a:pPr>
            <a:r>
              <a:rPr lang="cs-CZ" b="1" i="1" dirty="0"/>
              <a:t>v</a:t>
            </a:r>
            <a:r>
              <a:rPr lang="cs-CZ" b="1" i="1" dirty="0" smtClean="0"/>
              <a:t>zhledem k</a:t>
            </a:r>
          </a:p>
          <a:p>
            <a:pPr marL="0" indent="0">
              <a:buNone/>
            </a:pPr>
            <a:r>
              <a:rPr lang="cs-CZ" b="1" i="1" dirty="0"/>
              <a:t>z</a:t>
            </a:r>
            <a:r>
              <a:rPr lang="cs-CZ" b="1" i="1" dirty="0" smtClean="0"/>
              <a:t>a účelem</a:t>
            </a:r>
          </a:p>
          <a:p>
            <a:pPr marL="0" indent="0">
              <a:buNone/>
            </a:pPr>
            <a:r>
              <a:rPr lang="cs-CZ" b="1" i="1" dirty="0"/>
              <a:t>v</a:t>
            </a:r>
            <a:r>
              <a:rPr lang="cs-CZ" b="1" i="1" dirty="0" smtClean="0"/>
              <a:t> důsledku</a:t>
            </a:r>
          </a:p>
          <a:p>
            <a:pPr marL="0" indent="0">
              <a:buNone/>
            </a:pPr>
            <a:r>
              <a:rPr lang="cs-CZ" b="1" i="1" dirty="0"/>
              <a:t>s</a:t>
            </a:r>
            <a:r>
              <a:rPr lang="cs-CZ" b="1" i="1" dirty="0" smtClean="0"/>
              <a:t> výjimkou</a:t>
            </a:r>
          </a:p>
          <a:p>
            <a:pPr marL="0" indent="0">
              <a:buNone/>
            </a:pPr>
            <a:r>
              <a:rPr lang="cs-CZ" b="1" i="1" dirty="0" smtClean="0"/>
              <a:t>vlivem</a:t>
            </a:r>
          </a:p>
          <a:p>
            <a:pPr marL="0" indent="0">
              <a:buNone/>
            </a:pPr>
            <a:r>
              <a:rPr lang="cs-CZ" b="1" i="1" dirty="0" smtClean="0"/>
              <a:t>pomocí</a:t>
            </a:r>
          </a:p>
          <a:p>
            <a:pPr marL="0" indent="0">
              <a:buNone/>
            </a:pPr>
            <a:r>
              <a:rPr lang="cs-CZ" b="1" i="1" dirty="0" smtClean="0"/>
              <a:t>prostřednictvím</a:t>
            </a:r>
          </a:p>
          <a:p>
            <a:pPr marL="0" indent="0">
              <a:buNone/>
            </a:pPr>
            <a:r>
              <a:rPr lang="cs-CZ" b="1" i="1" dirty="0" smtClean="0"/>
              <a:t>vinou</a:t>
            </a:r>
          </a:p>
          <a:p>
            <a:pPr marL="0" indent="0">
              <a:buNone/>
            </a:pPr>
            <a:r>
              <a:rPr lang="cs-CZ" b="1" i="1" dirty="0" smtClean="0"/>
              <a:t>zásluhou</a:t>
            </a:r>
          </a:p>
          <a:p>
            <a:pPr marL="0" indent="0">
              <a:buNone/>
            </a:pPr>
            <a:r>
              <a:rPr lang="cs-CZ" b="1" i="1" dirty="0"/>
              <a:t>z</a:t>
            </a:r>
            <a:r>
              <a:rPr lang="cs-CZ" b="1" i="1" dirty="0" smtClean="0"/>
              <a:t> hlediska</a:t>
            </a:r>
          </a:p>
          <a:p>
            <a:pPr marL="0" indent="0">
              <a:buNone/>
            </a:pPr>
            <a:r>
              <a:rPr lang="cs-CZ" b="1" i="1" dirty="0"/>
              <a:t>v</a:t>
            </a:r>
            <a:r>
              <a:rPr lang="cs-CZ" b="1" i="1" dirty="0" smtClean="0"/>
              <a:t> rámci</a:t>
            </a:r>
          </a:p>
          <a:p>
            <a:pPr marL="0" indent="0">
              <a:buNone/>
            </a:pPr>
            <a:r>
              <a:rPr lang="cs-CZ" b="1" i="1" dirty="0"/>
              <a:t>v</a:t>
            </a:r>
            <a:r>
              <a:rPr lang="cs-CZ" b="1" i="1" dirty="0" smtClean="0"/>
              <a:t> případě</a:t>
            </a:r>
          </a:p>
          <a:p>
            <a:pPr marL="0" indent="0">
              <a:buNone/>
            </a:pPr>
            <a:r>
              <a:rPr lang="cs-CZ" b="1" i="1" dirty="0" smtClean="0"/>
              <a:t>navzdory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8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6608" y="243840"/>
            <a:ext cx="9688005" cy="1109472"/>
          </a:xfrm>
        </p:spPr>
        <p:txBody>
          <a:bodyPr/>
          <a:lstStyle/>
          <a:p>
            <a:r>
              <a:rPr lang="cs-CZ" b="1" dirty="0" smtClean="0"/>
              <a:t>Spojky </a:t>
            </a:r>
            <a:r>
              <a:rPr lang="cs-CZ" b="1" dirty="0"/>
              <a:t>vyjadřující logické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16608" y="1511808"/>
            <a:ext cx="9578276" cy="5143126"/>
          </a:xfrm>
        </p:spPr>
        <p:txBody>
          <a:bodyPr/>
          <a:lstStyle/>
          <a:p>
            <a:pPr lvl="0"/>
            <a:r>
              <a:rPr lang="cs-CZ" sz="2800" b="1" dirty="0"/>
              <a:t>aby: </a:t>
            </a:r>
            <a:r>
              <a:rPr lang="cs-CZ" sz="2800" b="1" i="1" dirty="0"/>
              <a:t>…aby nepřišel pozdě. </a:t>
            </a:r>
            <a:r>
              <a:rPr lang="cs-CZ" sz="2800" b="1" dirty="0"/>
              <a:t>– </a:t>
            </a:r>
            <a:r>
              <a:rPr lang="cs-CZ" sz="2800" b="1" dirty="0" smtClean="0"/>
              <a:t>Vyjádřete jako </a:t>
            </a:r>
            <a:r>
              <a:rPr lang="cs-CZ" sz="2800" b="1" dirty="0"/>
              <a:t>podmět, předmět, účel, přívlastek</a:t>
            </a:r>
          </a:p>
          <a:p>
            <a:pPr marL="0" indent="0">
              <a:buNone/>
            </a:pPr>
            <a:endParaRPr lang="cs-CZ" sz="2800" b="1" dirty="0"/>
          </a:p>
          <a:p>
            <a:pPr lvl="0"/>
            <a:r>
              <a:rPr lang="cs-CZ" sz="2800" b="1" dirty="0"/>
              <a:t>Vztahy mezi větami: </a:t>
            </a:r>
            <a:r>
              <a:rPr lang="cs-CZ" sz="2800" b="1" i="1" dirty="0"/>
              <a:t>(ne)(na)trhat borůvky + (na)sbírat houby</a:t>
            </a: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Vyjádřete: sloučení dějů, děje si odporují, děje se stupňují, děje se vylučují (platí jen 1 alternativa), důvod děje, důsledek děje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7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5" y="333376"/>
            <a:ext cx="7304088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i="1" dirty="0" smtClean="0">
                <a:solidFill>
                  <a:srgbClr val="FF9900"/>
                </a:solidFill>
              </a:rPr>
              <a:t>Děkuji za pozornost</a:t>
            </a:r>
            <a:r>
              <a:rPr lang="cs-CZ" altLang="cs-CZ" i="1" dirty="0" smtClean="0">
                <a:solidFill>
                  <a:schemeClr val="folHlink"/>
                </a:solidFill>
              </a:rPr>
              <a:t>.</a:t>
            </a:r>
            <a:br>
              <a:rPr lang="cs-CZ" altLang="cs-CZ" i="1" dirty="0" smtClean="0">
                <a:solidFill>
                  <a:schemeClr val="folHlink"/>
                </a:solidFill>
              </a:rPr>
            </a:br>
            <a:r>
              <a:rPr lang="cs-CZ" altLang="cs-CZ" i="1" dirty="0" smtClean="0">
                <a:solidFill>
                  <a:schemeClr val="folHlink"/>
                </a:solidFill>
              </a:rPr>
              <a:t/>
            </a:r>
            <a:br>
              <a:rPr lang="cs-CZ" altLang="cs-CZ" i="1" dirty="0" smtClean="0">
                <a:solidFill>
                  <a:schemeClr val="folHlink"/>
                </a:solidFill>
              </a:rPr>
            </a:br>
            <a:r>
              <a:rPr lang="cs-CZ" altLang="cs-CZ" i="1" dirty="0" smtClean="0"/>
              <a:t/>
            </a:r>
            <a:br>
              <a:rPr lang="cs-CZ" altLang="cs-CZ" i="1" dirty="0" smtClean="0"/>
            </a:br>
            <a:r>
              <a:rPr lang="en-US" altLang="cs-CZ" dirty="0" smtClean="0"/>
              <a:t>©</a:t>
            </a:r>
            <a:r>
              <a:rPr lang="cs-CZ" altLang="cs-CZ" dirty="0" smtClean="0"/>
              <a:t> Božena Bednaříková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>
                <a:hlinkClick r:id="rId2"/>
              </a:rPr>
              <a:t>bozena.bednarikova@upol.cz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/>
              <a:t/>
            </a:r>
            <a:br>
              <a:rPr lang="cs-CZ" altLang="cs-CZ"/>
            </a:br>
            <a:r>
              <a:rPr lang="cs-CZ" altLang="cs-CZ" smtClean="0">
                <a:hlinkClick r:id="rId3"/>
              </a:rPr>
              <a:t>www.lingua-ceca.webnode.cz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en-US" altLang="cs-CZ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02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1088" y="-1035050"/>
            <a:ext cx="7918450" cy="3392488"/>
          </a:xfrm>
        </p:spPr>
        <p:txBody>
          <a:bodyPr/>
          <a:lstStyle/>
          <a:p>
            <a:pPr eaLnBrk="1" hangingPunct="1"/>
            <a:r>
              <a:rPr lang="cs-CZ" altLang="cs-CZ" sz="4800" b="1" dirty="0">
                <a:solidFill>
                  <a:srgbClr val="C00000"/>
                </a:solidFill>
              </a:rPr>
              <a:t>	</a:t>
            </a:r>
            <a:r>
              <a:rPr lang="cs-CZ" altLang="cs-CZ" sz="4800" b="1" dirty="0" smtClean="0">
                <a:solidFill>
                  <a:srgbClr val="C00000"/>
                </a:solidFill>
              </a:rPr>
              <a:t>Odborný styl</a:t>
            </a:r>
            <a:endParaRPr lang="cs-CZ" altLang="cs-CZ" sz="4800" b="1" dirty="0">
              <a:solidFill>
                <a:srgbClr val="C0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87714" y="2565400"/>
            <a:ext cx="6008687" cy="3073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cs-CZ" sz="3000" i="1" dirty="0">
                <a:solidFill>
                  <a:srgbClr val="C00000"/>
                </a:solidFill>
              </a:rPr>
              <a:t>  </a:t>
            </a:r>
            <a:endParaRPr lang="cs-CZ" altLang="cs-CZ" sz="3000" b="1" i="1" dirty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cs-CZ" sz="3000" b="1" i="1" dirty="0">
                <a:solidFill>
                  <a:srgbClr val="C00000"/>
                </a:solidFill>
              </a:rPr>
              <a:t> </a:t>
            </a:r>
            <a:r>
              <a:rPr lang="cs-CZ" altLang="cs-CZ" sz="3800" b="1" i="1">
                <a:solidFill>
                  <a:srgbClr val="C00000"/>
                </a:solidFill>
              </a:rPr>
              <a:t>−</a:t>
            </a:r>
            <a:r>
              <a:rPr lang="cs-CZ" altLang="cs-CZ" sz="3800" b="1" i="1" smtClean="0">
                <a:solidFill>
                  <a:srgbClr val="C00000"/>
                </a:solidFill>
              </a:rPr>
              <a:t> charakteristika a typické </a:t>
            </a:r>
            <a:r>
              <a:rPr lang="cs-CZ" altLang="cs-CZ" sz="3800" b="1" i="1" dirty="0" smtClean="0">
                <a:solidFill>
                  <a:srgbClr val="C00000"/>
                </a:solidFill>
              </a:rPr>
              <a:t>jazykové prostředky</a:t>
            </a:r>
            <a:endParaRPr lang="cs-CZ" altLang="cs-CZ" sz="3800" b="1" i="1" dirty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cs-CZ" altLang="cs-CZ" sz="3800" i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Přednáška </a:t>
            </a:r>
            <a:r>
              <a:rPr lang="cs-CZ" altLang="cs-CZ" sz="4000" b="1" dirty="0" smtClean="0">
                <a:solidFill>
                  <a:schemeClr val="tx1"/>
                </a:solidFill>
              </a:rPr>
              <a:t>a cvičení</a:t>
            </a:r>
            <a:endParaRPr lang="cs-CZ" altLang="cs-CZ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9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330200"/>
            <a:ext cx="8911687" cy="8128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O čem je tato prezentace?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739900"/>
            <a:ext cx="10121900" cy="41713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Funkční styly - místo odborného stylu v soustavě funkčních stylů</a:t>
            </a:r>
          </a:p>
          <a:p>
            <a:r>
              <a:rPr lang="cs-CZ" sz="3200" b="1" dirty="0"/>
              <a:t>o</a:t>
            </a:r>
            <a:r>
              <a:rPr lang="cs-CZ" sz="3200" b="1" dirty="0" smtClean="0"/>
              <a:t>dborný styl a jeho charakteristika </a:t>
            </a:r>
          </a:p>
          <a:p>
            <a:r>
              <a:rPr lang="cs-CZ" sz="3200" b="1" dirty="0" smtClean="0"/>
              <a:t>typické jazykové prostředky odborného stylu</a:t>
            </a:r>
          </a:p>
          <a:p>
            <a:r>
              <a:rPr lang="cs-CZ" sz="3200" b="1" dirty="0" smtClean="0">
                <a:solidFill>
                  <a:srgbClr val="0070C0"/>
                </a:solidFill>
              </a:rPr>
              <a:t>STYLISTICKÁ CVIČENÍ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28600"/>
            <a:ext cx="8911687" cy="8636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Funkční styly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4144" y="1092200"/>
            <a:ext cx="10023856" cy="556463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FUNKCE jazykového projevu – největší objektivní vliv na STYL tohoto projevu</a:t>
            </a:r>
          </a:p>
          <a:p>
            <a:r>
              <a:rPr lang="cs-CZ" sz="2400" b="1" dirty="0"/>
              <a:t>n</a:t>
            </a:r>
            <a:r>
              <a:rPr lang="cs-CZ" sz="2400" b="1" dirty="0" smtClean="0"/>
              <a:t>ěco jen soukromě sdělujeme x podáváme objektivní zprávu x snažíme se někoho přesvědčit (získat jej pro něco) x vykládáme (odborně poučujeme) x  chceme vyvolat estetický dojem (esteticky působit)</a:t>
            </a:r>
          </a:p>
          <a:p>
            <a:r>
              <a:rPr lang="cs-CZ" sz="2400" b="1" dirty="0"/>
              <a:t>P</a:t>
            </a:r>
            <a:r>
              <a:rPr lang="cs-CZ" sz="2400" b="1" dirty="0" smtClean="0"/>
              <a:t>odle FUNKCE projevu – tzv. </a:t>
            </a:r>
            <a:r>
              <a:rPr lang="cs-CZ" sz="2400" b="1" dirty="0" smtClean="0">
                <a:solidFill>
                  <a:srgbClr val="C00000"/>
                </a:solidFill>
              </a:rPr>
              <a:t>FUNKČNÍ STYLY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STYL HOVOROVÝ (PROSTĚ SDĚLOVACÍ)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STYL ZPRAVODAJSKÝ A PUBLICISTICKÝ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STYL ODBORNÝ A STYL ADMINISTRATIVNÍ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STYL UMĚLECKÝ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4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121920"/>
            <a:ext cx="9066213" cy="99974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ODBORNÝ STYL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0992" y="1389888"/>
            <a:ext cx="9663620" cy="5340096"/>
          </a:xfrm>
        </p:spPr>
        <p:txBody>
          <a:bodyPr/>
          <a:lstStyle/>
          <a:p>
            <a:r>
              <a:rPr lang="cs-CZ" sz="2800" b="1" dirty="0"/>
              <a:t>a</a:t>
            </a:r>
            <a:r>
              <a:rPr lang="cs-CZ" sz="2800" b="1" dirty="0" smtClean="0"/>
              <a:t>dministrativní a úřední styk – ADMINISTRATIVNÍ STYL</a:t>
            </a:r>
          </a:p>
          <a:p>
            <a:r>
              <a:rPr lang="cs-CZ" sz="2800" b="1" dirty="0"/>
              <a:t>o</a:t>
            </a:r>
            <a:r>
              <a:rPr lang="cs-CZ" sz="2800" b="1" dirty="0" smtClean="0"/>
              <a:t>dborné publikace, vědecké stati, přednášky – VĚDECKÝ STYL</a:t>
            </a:r>
          </a:p>
          <a:p>
            <a:r>
              <a:rPr lang="cs-CZ" sz="2800" b="1" dirty="0"/>
              <a:t>p</a:t>
            </a:r>
            <a:r>
              <a:rPr lang="cs-CZ" sz="2800" b="1" dirty="0" smtClean="0"/>
              <a:t>opularizace vědy a výzkumu – POPULARIZAČNÍ STYL (POPULÁRNĚ NAUČNÝ STYL)</a:t>
            </a:r>
          </a:p>
          <a:p>
            <a:endParaRPr lang="cs-CZ" sz="2800" b="1" dirty="0"/>
          </a:p>
          <a:p>
            <a:r>
              <a:rPr lang="cs-CZ" sz="2800" b="1" dirty="0" smtClean="0">
                <a:solidFill>
                  <a:srgbClr val="C00000"/>
                </a:solidFill>
              </a:rPr>
              <a:t>Charakteristika:</a:t>
            </a:r>
          </a:p>
          <a:p>
            <a:r>
              <a:rPr lang="cs-CZ" sz="2800" b="1" dirty="0" smtClean="0"/>
              <a:t>přesnost a úplnost</a:t>
            </a:r>
          </a:p>
          <a:p>
            <a:r>
              <a:rPr lang="cs-CZ" sz="2800" b="1" dirty="0" err="1"/>
              <a:t>n</a:t>
            </a:r>
            <a:r>
              <a:rPr lang="cs-CZ" sz="2800" b="1" dirty="0" err="1" smtClean="0"/>
              <a:t>ocionálnost</a:t>
            </a:r>
            <a:r>
              <a:rPr lang="cs-CZ" sz="2800" b="1" dirty="0" smtClean="0"/>
              <a:t>, intelektuálnost, </a:t>
            </a:r>
            <a:r>
              <a:rPr lang="cs-CZ" sz="2800" b="1" dirty="0" err="1" smtClean="0"/>
              <a:t>neemocionálnost</a:t>
            </a:r>
            <a:endParaRPr lang="cs-CZ" sz="2800" b="1" dirty="0" smtClean="0"/>
          </a:p>
          <a:p>
            <a:r>
              <a:rPr lang="cs-CZ" sz="2800" b="1" dirty="0"/>
              <a:t>o</a:t>
            </a:r>
            <a:r>
              <a:rPr lang="cs-CZ" sz="2800" b="1" dirty="0" smtClean="0"/>
              <a:t>bjektivnost, abstraktnost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2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5648" y="292608"/>
            <a:ext cx="10436352" cy="104851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Typické jazykové prostředky odborného stylu – prostředky morfologické a syntaktické (výběr)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62912"/>
            <a:ext cx="9066212" cy="4801750"/>
          </a:xfrm>
        </p:spPr>
        <p:txBody>
          <a:bodyPr/>
          <a:lstStyle/>
          <a:p>
            <a:r>
              <a:rPr lang="cs-CZ" sz="3200" b="1" dirty="0"/>
              <a:t>j</a:t>
            </a:r>
            <a:r>
              <a:rPr lang="cs-CZ" sz="3200" b="1" dirty="0" smtClean="0"/>
              <a:t>menné x slovesné vyjadřování</a:t>
            </a:r>
          </a:p>
          <a:p>
            <a:r>
              <a:rPr lang="cs-CZ" sz="3200" b="1" dirty="0"/>
              <a:t>s</a:t>
            </a:r>
            <a:r>
              <a:rPr lang="cs-CZ" sz="3200" b="1" dirty="0" smtClean="0"/>
              <a:t>lovesné konstrukce</a:t>
            </a:r>
          </a:p>
          <a:p>
            <a:r>
              <a:rPr lang="cs-CZ" sz="3200" b="1" dirty="0"/>
              <a:t>p</a:t>
            </a:r>
            <a:r>
              <a:rPr lang="cs-CZ" sz="3200" b="1" dirty="0" smtClean="0"/>
              <a:t>asivum x aktivum, neosobní vyjadřování</a:t>
            </a:r>
          </a:p>
          <a:p>
            <a:r>
              <a:rPr lang="cs-CZ" sz="3200" b="1" dirty="0"/>
              <a:t>v</a:t>
            </a:r>
            <a:r>
              <a:rPr lang="cs-CZ" sz="3200" b="1" dirty="0" smtClean="0"/>
              <a:t>ztažná zájmena (relativa), knižní </a:t>
            </a:r>
            <a:r>
              <a:rPr lang="cs-CZ" sz="3200" b="1" i="1" dirty="0" smtClean="0"/>
              <a:t>týž</a:t>
            </a:r>
          </a:p>
          <a:p>
            <a:r>
              <a:rPr lang="cs-CZ" sz="3200" b="1" dirty="0"/>
              <a:t>t</a:t>
            </a:r>
            <a:r>
              <a:rPr lang="cs-CZ" sz="3200" b="1" dirty="0" smtClean="0"/>
              <a:t>zv. nevlastní předložky</a:t>
            </a:r>
          </a:p>
          <a:p>
            <a:r>
              <a:rPr lang="cs-CZ" sz="3200" b="1" dirty="0"/>
              <a:t>s</a:t>
            </a:r>
            <a:r>
              <a:rPr lang="cs-CZ" sz="3200" b="1" dirty="0" smtClean="0"/>
              <a:t>pojky vyjadřující logické vztahy (příčina, následek, účel, přípustka, zřetel aj.)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1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7840" y="280416"/>
            <a:ext cx="9736772" cy="97536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Jmenné </a:t>
            </a:r>
            <a:r>
              <a:rPr lang="cs-CZ" b="1" dirty="0"/>
              <a:t>x slovesné vyjadřování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0304" y="1255776"/>
            <a:ext cx="9834308" cy="5254752"/>
          </a:xfrm>
        </p:spPr>
        <p:txBody>
          <a:bodyPr/>
          <a:lstStyle/>
          <a:p>
            <a:r>
              <a:rPr lang="cs-CZ" sz="2000" b="1" dirty="0"/>
              <a:t>d</a:t>
            </a:r>
            <a:r>
              <a:rPr lang="cs-CZ" sz="2000" b="1" dirty="0" smtClean="0"/>
              <a:t>ěj pojmenován substantivem (substantivem verbálním)</a:t>
            </a:r>
          </a:p>
          <a:p>
            <a:r>
              <a:rPr lang="cs-CZ" sz="2000" b="1" dirty="0"/>
              <a:t>s</a:t>
            </a:r>
            <a:r>
              <a:rPr lang="cs-CZ" sz="2000" b="1" dirty="0" smtClean="0"/>
              <a:t>tatické, nedynamické vyjadřování, ale přesnější</a:t>
            </a:r>
          </a:p>
          <a:p>
            <a:r>
              <a:rPr lang="cs-CZ" sz="2000" b="1" dirty="0"/>
              <a:t>u</a:t>
            </a:r>
            <a:r>
              <a:rPr lang="cs-CZ" sz="2000" b="1" dirty="0" smtClean="0"/>
              <a:t>možňuje zabudovat více predikací</a:t>
            </a:r>
          </a:p>
          <a:p>
            <a:endParaRPr lang="cs-CZ" b="1" dirty="0"/>
          </a:p>
          <a:p>
            <a:r>
              <a:rPr lang="cs-CZ" sz="3200" b="1" i="1" dirty="0" smtClean="0">
                <a:solidFill>
                  <a:srgbClr val="0070C0"/>
                </a:solidFill>
              </a:rPr>
              <a:t>Když klikneme </a:t>
            </a:r>
            <a:r>
              <a:rPr lang="cs-CZ" sz="3200" b="1" i="1" dirty="0" smtClean="0"/>
              <a:t>na příslušnou ikonu, začne se okamžitě měřit rychlost, s </a:t>
            </a:r>
            <a:r>
              <a:rPr lang="cs-CZ" sz="3200" b="1" i="1" dirty="0" smtClean="0">
                <a:solidFill>
                  <a:srgbClr val="0070C0"/>
                </a:solidFill>
              </a:rPr>
              <a:t>jakou je přístroj připojen </a:t>
            </a:r>
            <a:r>
              <a:rPr lang="cs-CZ" sz="3200" b="1" i="1" dirty="0" smtClean="0"/>
              <a:t>k internetu. X Po </a:t>
            </a:r>
            <a:r>
              <a:rPr lang="cs-CZ" sz="3200" b="1" i="1" dirty="0" smtClean="0">
                <a:solidFill>
                  <a:srgbClr val="C00000"/>
                </a:solidFill>
              </a:rPr>
              <a:t>kliknutí</a:t>
            </a:r>
            <a:r>
              <a:rPr lang="cs-CZ" sz="3200" b="1" i="1" dirty="0" smtClean="0"/>
              <a:t> na příslušnou ikonu se začne okamžitě měřit rychlost </a:t>
            </a:r>
            <a:r>
              <a:rPr lang="cs-CZ" sz="3200" b="1" i="1" dirty="0" smtClean="0">
                <a:solidFill>
                  <a:srgbClr val="C00000"/>
                </a:solidFill>
              </a:rPr>
              <a:t>připojení</a:t>
            </a:r>
            <a:r>
              <a:rPr lang="cs-CZ" sz="3200" b="1" i="1" dirty="0" smtClean="0"/>
              <a:t> přístroje k internetu.</a:t>
            </a:r>
          </a:p>
          <a:p>
            <a:pPr marL="0" indent="0">
              <a:buNone/>
            </a:pP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23189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2784" y="228600"/>
            <a:ext cx="9041829" cy="8442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Jmenné x slovesné </a:t>
            </a:r>
            <a:r>
              <a:rPr lang="cs-CZ" b="1" dirty="0" smtClean="0"/>
              <a:t>vyjadřování − </a:t>
            </a:r>
            <a:r>
              <a:rPr lang="cs-CZ" b="1" dirty="0" smtClean="0">
                <a:solidFill>
                  <a:srgbClr val="0070C0"/>
                </a:solidFill>
              </a:rPr>
              <a:t>CVIČENÍ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7568" y="1257300"/>
            <a:ext cx="9627044" cy="5753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0070C0"/>
                </a:solidFill>
              </a:rPr>
              <a:t>Vedlejší větu nahraďte </a:t>
            </a:r>
            <a:r>
              <a:rPr lang="cs-CZ" sz="2000" b="1" dirty="0" smtClean="0">
                <a:solidFill>
                  <a:srgbClr val="0070C0"/>
                </a:solidFill>
              </a:rPr>
              <a:t>substantivem verbálním, popř. infinitivem:</a:t>
            </a:r>
          </a:p>
          <a:p>
            <a:pPr marL="0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lvl="0"/>
            <a:r>
              <a:rPr lang="cs-CZ" sz="2400" b="1" i="1" dirty="0"/>
              <a:t>Rybář nám ukázal, co ulovil. </a:t>
            </a:r>
          </a:p>
          <a:p>
            <a:pPr lvl="0"/>
            <a:r>
              <a:rPr lang="cs-CZ" sz="2400" b="1" i="1" dirty="0"/>
              <a:t>Zpočátku výprava geologů předpokládala, že bude postupovat terénem snadno. </a:t>
            </a:r>
          </a:p>
          <a:p>
            <a:pPr lvl="0"/>
            <a:r>
              <a:rPr lang="cs-CZ" sz="2400" b="1" i="1" dirty="0"/>
              <a:t>Milan se rozhodl, že práci dokončí do Vánoc. </a:t>
            </a:r>
          </a:p>
          <a:p>
            <a:pPr lvl="0"/>
            <a:r>
              <a:rPr lang="cs-CZ" sz="2400" b="1" i="1" dirty="0"/>
              <a:t>Hlasatel ohlásil, že se program festivalu mění.</a:t>
            </a:r>
          </a:p>
          <a:p>
            <a:pPr lvl="0"/>
            <a:r>
              <a:rPr lang="cs-CZ" sz="2400" b="1" i="1" dirty="0" smtClean="0"/>
              <a:t>Umělec vyprávěl, </a:t>
            </a:r>
            <a:r>
              <a:rPr lang="cs-CZ" sz="2400" b="1" i="1" dirty="0"/>
              <a:t>jak </a:t>
            </a:r>
            <a:r>
              <a:rPr lang="cs-CZ" sz="2400" b="1" i="1" dirty="0" smtClean="0"/>
              <a:t>nečekaně zahájil svou kariéru ve Skotsku.</a:t>
            </a:r>
            <a:endParaRPr lang="cs-CZ" sz="2400" b="1" i="1" dirty="0"/>
          </a:p>
          <a:p>
            <a:pPr lvl="0"/>
            <a:r>
              <a:rPr lang="cs-CZ" sz="2400" b="1" i="1" dirty="0"/>
              <a:t>Petr se zajímal o to, </a:t>
            </a:r>
            <a:r>
              <a:rPr lang="cs-CZ" sz="2400" b="1" i="1" dirty="0" smtClean="0"/>
              <a:t>jak hlasování ovlivnilo to, kam bude politicky směřovat radnice. </a:t>
            </a:r>
            <a:endParaRPr lang="cs-CZ" sz="2400" b="1" i="1" dirty="0"/>
          </a:p>
          <a:p>
            <a:pPr lvl="0"/>
            <a:r>
              <a:rPr lang="cs-CZ" sz="2400" b="1" i="1" dirty="0"/>
              <a:t>Rozhodli jsme se, že odjedeme k moři.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0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2768" y="258350"/>
            <a:ext cx="9920447" cy="1280890"/>
          </a:xfrm>
        </p:spPr>
        <p:txBody>
          <a:bodyPr/>
          <a:lstStyle/>
          <a:p>
            <a:r>
              <a:rPr lang="cs-CZ" b="1" dirty="0"/>
              <a:t>Jmenné x slovesné </a:t>
            </a:r>
            <a:r>
              <a:rPr lang="cs-CZ" b="1" dirty="0" smtClean="0"/>
              <a:t>vyjadřování - </a:t>
            </a:r>
            <a:r>
              <a:rPr lang="cs-CZ" b="1" dirty="0" smtClean="0">
                <a:solidFill>
                  <a:srgbClr val="0070C0"/>
                </a:solidFill>
              </a:rPr>
              <a:t>CVIČENÍ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2768" y="1130300"/>
            <a:ext cx="10017188" cy="55387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0070C0"/>
                </a:solidFill>
              </a:rPr>
              <a:t>Objekt </a:t>
            </a:r>
            <a:r>
              <a:rPr lang="cs-CZ" sz="2200" b="1" dirty="0" smtClean="0">
                <a:solidFill>
                  <a:srgbClr val="0070C0"/>
                </a:solidFill>
              </a:rPr>
              <a:t>(</a:t>
            </a:r>
            <a:r>
              <a:rPr lang="cs-CZ" sz="2200" b="1" dirty="0" err="1" smtClean="0">
                <a:solidFill>
                  <a:srgbClr val="0070C0"/>
                </a:solidFill>
              </a:rPr>
              <a:t>subst</a:t>
            </a:r>
            <a:r>
              <a:rPr lang="cs-CZ" sz="2200" b="1" dirty="0" smtClean="0">
                <a:solidFill>
                  <a:srgbClr val="0070C0"/>
                </a:solidFill>
              </a:rPr>
              <a:t>. </a:t>
            </a:r>
            <a:r>
              <a:rPr lang="cs-CZ" sz="2200" b="1" dirty="0">
                <a:solidFill>
                  <a:srgbClr val="0070C0"/>
                </a:solidFill>
              </a:rPr>
              <a:t>v</a:t>
            </a:r>
            <a:r>
              <a:rPr lang="cs-CZ" sz="2200" b="1" dirty="0" smtClean="0">
                <a:solidFill>
                  <a:srgbClr val="0070C0"/>
                </a:solidFill>
              </a:rPr>
              <a:t>erbální/infinitiv) vyjádřete </a:t>
            </a:r>
            <a:r>
              <a:rPr lang="cs-CZ" sz="2200" b="1" dirty="0">
                <a:solidFill>
                  <a:srgbClr val="0070C0"/>
                </a:solidFill>
              </a:rPr>
              <a:t>vedlejší větou</a:t>
            </a:r>
            <a:r>
              <a:rPr lang="cs-CZ" sz="2200" b="1" dirty="0" smtClean="0">
                <a:solidFill>
                  <a:srgbClr val="0070C0"/>
                </a:solidFill>
              </a:rPr>
              <a:t>:</a:t>
            </a:r>
            <a:r>
              <a:rPr lang="cs-CZ" sz="2200" dirty="0">
                <a:solidFill>
                  <a:srgbClr val="0070C0"/>
                </a:solidFill>
              </a:rPr>
              <a:t> </a:t>
            </a:r>
            <a:endParaRPr lang="cs-CZ" sz="2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0070C0"/>
              </a:solidFill>
            </a:endParaRPr>
          </a:p>
          <a:p>
            <a:pPr lvl="0"/>
            <a:r>
              <a:rPr lang="cs-CZ" sz="2400" b="1" i="1" dirty="0"/>
              <a:t>Josef zařídil odvoz odpadků. </a:t>
            </a:r>
          </a:p>
          <a:p>
            <a:pPr lvl="0"/>
            <a:r>
              <a:rPr lang="cs-CZ" sz="2400" b="1" i="1" dirty="0"/>
              <a:t>Školní rozhlas oznámil zahájení výstavy studentských prací. </a:t>
            </a:r>
          </a:p>
          <a:p>
            <a:pPr lvl="0"/>
            <a:r>
              <a:rPr lang="cs-CZ" sz="2400" b="1" i="1" dirty="0"/>
              <a:t>Dědeček se rozhodl prodat chalupu. </a:t>
            </a:r>
          </a:p>
          <a:p>
            <a:pPr lvl="0"/>
            <a:r>
              <a:rPr lang="cs-CZ" sz="2400" b="1" i="1" dirty="0"/>
              <a:t>Každý z nás se zavázal získat jednoho sponzora našeho sportovního týmu.</a:t>
            </a:r>
          </a:p>
          <a:p>
            <a:pPr lvl="0"/>
            <a:r>
              <a:rPr lang="cs-CZ" sz="2400" b="1" i="1" dirty="0"/>
              <a:t>Musíte se postarat o dobré ubytování hostů. </a:t>
            </a:r>
          </a:p>
          <a:p>
            <a:pPr lvl="0"/>
            <a:r>
              <a:rPr lang="cs-CZ" sz="2400" b="1" i="1" dirty="0"/>
              <a:t>Ta stará budova už hrozila zřícením. </a:t>
            </a:r>
          </a:p>
          <a:p>
            <a:pPr lvl="0"/>
            <a:r>
              <a:rPr lang="cs-CZ" sz="2400" b="1" i="1" dirty="0"/>
              <a:t>Velmi se zajímal o </a:t>
            </a:r>
            <a:r>
              <a:rPr lang="cs-CZ" sz="2400" b="1" i="1" dirty="0" smtClean="0"/>
              <a:t>studium </a:t>
            </a:r>
            <a:r>
              <a:rPr lang="cs-CZ" sz="2400" b="1" i="1" dirty="0"/>
              <a:t>své dcery. </a:t>
            </a:r>
          </a:p>
          <a:p>
            <a:pPr lvl="0"/>
            <a:r>
              <a:rPr lang="cs-CZ" sz="2400" b="1" i="1" dirty="0"/>
              <a:t>Poradil nám přestěhovat se na venkov. </a:t>
            </a:r>
          </a:p>
          <a:p>
            <a:pPr lvl="0"/>
            <a:r>
              <a:rPr lang="cs-CZ" sz="2400" b="1" i="1" dirty="0"/>
              <a:t>Bál se lidského nepochopení. </a:t>
            </a:r>
          </a:p>
          <a:p>
            <a:pPr lvl="0"/>
            <a:r>
              <a:rPr lang="cs-CZ" sz="2400" b="1" i="1" dirty="0"/>
              <a:t>Sestra se rozhodla odejít do ciziny.</a:t>
            </a:r>
            <a:r>
              <a:rPr lang="cs-CZ" sz="2400" b="1" dirty="0"/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86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3_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4_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</TotalTime>
  <Words>850</Words>
  <Application>Microsoft Office PowerPoint</Application>
  <PresentationFormat>Širokoúhlá obrazovka</PresentationFormat>
  <Paragraphs>176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Century Gothic</vt:lpstr>
      <vt:lpstr>Garamond</vt:lpstr>
      <vt:lpstr>Times New Roman</vt:lpstr>
      <vt:lpstr>Wingdings 3</vt:lpstr>
      <vt:lpstr>1_Stébla</vt:lpstr>
      <vt:lpstr>3_Stébla</vt:lpstr>
      <vt:lpstr>4_Stébla</vt:lpstr>
      <vt:lpstr>Stébla</vt:lpstr>
      <vt:lpstr>Universitá degli Studi di Udine</vt:lpstr>
      <vt:lpstr> Odborný styl</vt:lpstr>
      <vt:lpstr>O čem je tato prezentace?</vt:lpstr>
      <vt:lpstr>Funkční styly</vt:lpstr>
      <vt:lpstr>ODBORNÝ STYL</vt:lpstr>
      <vt:lpstr>Typické jazykové prostředky odborného stylu – prostředky morfologické a syntaktické (výběr)</vt:lpstr>
      <vt:lpstr>Jmenné x slovesné vyjadřování </vt:lpstr>
      <vt:lpstr>Jmenné x slovesné vyjadřování − CVIČENÍ</vt:lpstr>
      <vt:lpstr>Jmenné x slovesné vyjadřování - CVIČENÍ</vt:lpstr>
      <vt:lpstr>Slovesné konstrukce  </vt:lpstr>
      <vt:lpstr>Pasivum x aktivum, neosobní vyjadřování </vt:lpstr>
      <vt:lpstr>Pasivum x aktivum, neosobní vyjadřování CVIČENÍ</vt:lpstr>
      <vt:lpstr>Neosobní vyjadřování, všeobecný podmět</vt:lpstr>
      <vt:lpstr>Vztažná zájmena (relativa) </vt:lpstr>
      <vt:lpstr>Vztažná zájmena (relativa) </vt:lpstr>
      <vt:lpstr>Knižní demonstrativum TÝŽ (TENTÝŽ)</vt:lpstr>
      <vt:lpstr>Tzv. nevlastní předložky </vt:lpstr>
      <vt:lpstr>Spojky vyjadřující logické vztahy</vt:lpstr>
      <vt:lpstr>Děkuji za pozornost.   © Božena Bednaříková   bozena.bednarikova@upol.cz  www.lingua-ceca.webnode.cz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CECA I LM UDINE zimní semestr 2014/2015</dc:title>
  <dc:creator>Bozena</dc:creator>
  <cp:lastModifiedBy>Bozena</cp:lastModifiedBy>
  <cp:revision>44</cp:revision>
  <dcterms:created xsi:type="dcterms:W3CDTF">2014-10-15T18:30:31Z</dcterms:created>
  <dcterms:modified xsi:type="dcterms:W3CDTF">2015-11-18T11:33:47Z</dcterms:modified>
</cp:coreProperties>
</file>