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4833" y="1182625"/>
            <a:ext cx="9419780" cy="2109216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Co umí český slovesný vid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400" b="1" dirty="0" err="1" smtClean="0"/>
              <a:t>Udine</a:t>
            </a:r>
            <a:r>
              <a:rPr lang="cs-CZ" sz="2400" b="1" dirty="0" smtClean="0"/>
              <a:t> 2016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Božena Bednaříková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520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414528"/>
            <a:ext cx="8911687" cy="694944"/>
          </a:xfrm>
        </p:spPr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04544"/>
            <a:ext cx="8915400" cy="5242560"/>
          </a:xfrm>
        </p:spPr>
        <p:txBody>
          <a:bodyPr>
            <a:normAutofit/>
          </a:bodyPr>
          <a:lstStyle/>
          <a:p>
            <a:r>
              <a:rPr lang="cs-CZ" b="1" dirty="0" smtClean="0"/>
              <a:t>Najděte vidovou dvojici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Prohlížet si</a:t>
            </a:r>
          </a:p>
          <a:p>
            <a:pPr marL="0" indent="0">
              <a:buNone/>
            </a:pPr>
            <a:r>
              <a:rPr lang="cs-CZ" dirty="0" smtClean="0"/>
              <a:t>Dostat</a:t>
            </a:r>
          </a:p>
          <a:p>
            <a:pPr marL="0" indent="0">
              <a:buNone/>
            </a:pPr>
            <a:r>
              <a:rPr lang="cs-CZ" dirty="0" smtClean="0"/>
              <a:t>Vrátit se</a:t>
            </a:r>
          </a:p>
          <a:p>
            <a:pPr marL="0" indent="0">
              <a:buNone/>
            </a:pPr>
            <a:r>
              <a:rPr lang="cs-CZ" dirty="0" smtClean="0"/>
              <a:t>Vzpomenout si</a:t>
            </a:r>
          </a:p>
          <a:p>
            <a:pPr marL="0" indent="0">
              <a:buNone/>
            </a:pPr>
            <a:r>
              <a:rPr lang="cs-CZ" dirty="0" smtClean="0"/>
              <a:t>Říkat</a:t>
            </a:r>
          </a:p>
          <a:p>
            <a:pPr marL="0" indent="0">
              <a:buNone/>
            </a:pPr>
            <a:r>
              <a:rPr lang="cs-CZ" dirty="0" smtClean="0"/>
              <a:t>Odpovídat</a:t>
            </a:r>
          </a:p>
          <a:p>
            <a:pPr marL="0" indent="0">
              <a:buNone/>
            </a:pPr>
            <a:r>
              <a:rPr lang="cs-CZ" dirty="0" smtClean="0"/>
              <a:t>Oblékat se</a:t>
            </a:r>
          </a:p>
          <a:p>
            <a:pPr marL="0" indent="0">
              <a:buNone/>
            </a:pPr>
            <a:r>
              <a:rPr lang="cs-CZ" dirty="0" smtClean="0"/>
              <a:t>Začínat</a:t>
            </a:r>
          </a:p>
          <a:p>
            <a:pPr marL="0" indent="0">
              <a:buNone/>
            </a:pPr>
            <a:r>
              <a:rPr lang="cs-CZ" dirty="0" smtClean="0"/>
              <a:t>Odpočívat</a:t>
            </a:r>
          </a:p>
          <a:p>
            <a:pPr marL="0" indent="0">
              <a:buNone/>
            </a:pPr>
            <a:r>
              <a:rPr lang="cs-CZ" dirty="0" smtClean="0"/>
              <a:t>Vysvětlit</a:t>
            </a:r>
          </a:p>
          <a:p>
            <a:pPr marL="0" indent="0">
              <a:buNone/>
            </a:pPr>
            <a:r>
              <a:rPr lang="cs-CZ" dirty="0" smtClean="0"/>
              <a:t>Otvírat</a:t>
            </a:r>
          </a:p>
          <a:p>
            <a:pPr marL="0" indent="0">
              <a:buNone/>
            </a:pPr>
            <a:r>
              <a:rPr lang="cs-CZ" dirty="0" smtClean="0"/>
              <a:t>Opravovat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87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16992"/>
            <a:ext cx="8911687" cy="755904"/>
          </a:xfrm>
        </p:spPr>
        <p:txBody>
          <a:bodyPr/>
          <a:lstStyle/>
          <a:p>
            <a:r>
              <a:rPr lang="cs-CZ" dirty="0" smtClean="0"/>
              <a:t>Pokuste se přeložit do cizího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6464"/>
            <a:ext cx="8915400" cy="5132832"/>
          </a:xfrm>
        </p:spPr>
        <p:txBody>
          <a:bodyPr/>
          <a:lstStyle/>
          <a:p>
            <a:r>
              <a:rPr lang="cs-CZ" dirty="0" smtClean="0"/>
              <a:t>Už jsi ten článek přeložila?</a:t>
            </a:r>
          </a:p>
          <a:p>
            <a:r>
              <a:rPr lang="cs-CZ" dirty="0" smtClean="0"/>
              <a:t>Překládala jsem ho celý den.</a:t>
            </a:r>
          </a:p>
          <a:p>
            <a:r>
              <a:rPr lang="cs-CZ" dirty="0" smtClean="0"/>
              <a:t>Přeložila jsem ho za tři hodiny.</a:t>
            </a:r>
          </a:p>
          <a:p>
            <a:r>
              <a:rPr lang="cs-CZ" dirty="0" smtClean="0"/>
              <a:t>Právě ho překládám.</a:t>
            </a:r>
          </a:p>
          <a:p>
            <a:r>
              <a:rPr lang="cs-CZ" dirty="0" smtClean="0"/>
              <a:t>Přineste mi ten přeložený text v pondělí.</a:t>
            </a:r>
          </a:p>
          <a:p>
            <a:r>
              <a:rPr lang="cs-CZ" dirty="0" smtClean="0"/>
              <a:t>Přineste mi ten překládaný text v pondělí.</a:t>
            </a:r>
          </a:p>
          <a:p>
            <a:r>
              <a:rPr lang="cs-CZ" dirty="0" smtClean="0"/>
              <a:t>Pokaždé, když k nám přišel na návštěvu, přinesl láhev vína.</a:t>
            </a:r>
          </a:p>
          <a:p>
            <a:r>
              <a:rPr lang="cs-CZ" dirty="0" smtClean="0"/>
              <a:t>Až to uklidím, skočím nakoupit.</a:t>
            </a:r>
          </a:p>
          <a:p>
            <a:r>
              <a:rPr lang="cs-CZ" dirty="0" smtClean="0"/>
              <a:t>Když jsem to uklidil, pustil jsem si rádio.</a:t>
            </a:r>
          </a:p>
          <a:p>
            <a:r>
              <a:rPr lang="cs-CZ" dirty="0" smtClean="0"/>
              <a:t>Když se učila, kouřila jednu cigaretu za druhou.</a:t>
            </a:r>
          </a:p>
          <a:p>
            <a:r>
              <a:rPr lang="cs-CZ" dirty="0" smtClean="0"/>
              <a:t>Sedávala na zahradě a kouřila.</a:t>
            </a:r>
          </a:p>
          <a:p>
            <a:r>
              <a:rPr lang="cs-CZ" dirty="0" smtClean="0"/>
              <a:t>Přinesla buchty </a:t>
            </a:r>
            <a:r>
              <a:rPr lang="cs-CZ" smtClean="0"/>
              <a:t>a porozdávala </a:t>
            </a:r>
            <a:r>
              <a:rPr lang="cs-CZ" dirty="0" smtClean="0"/>
              <a:t>je dětem.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4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6050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6464"/>
            <a:ext cx="8915400" cy="519379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Vypínám počítač (právě teď)</a:t>
            </a:r>
          </a:p>
          <a:p>
            <a:r>
              <a:rPr lang="cs-CZ" sz="2400" b="1" dirty="0" smtClean="0"/>
              <a:t>Vypínám počítač (každý den, ještě před odchodem</a:t>
            </a:r>
          </a:p>
          <a:p>
            <a:pPr marL="0" indent="0">
              <a:buNone/>
            </a:pPr>
            <a:r>
              <a:rPr lang="cs-CZ" sz="2400" b="1" dirty="0" smtClean="0"/>
              <a:t> z kanceláře)</a:t>
            </a:r>
          </a:p>
          <a:p>
            <a:endParaRPr lang="cs-CZ" sz="2400" b="1" dirty="0"/>
          </a:p>
          <a:p>
            <a:r>
              <a:rPr lang="cs-CZ" sz="2400" b="1" dirty="0" smtClean="0"/>
              <a:t>Budoucí čas: budu ho poctivě vypínat</a:t>
            </a:r>
          </a:p>
          <a:p>
            <a:r>
              <a:rPr lang="cs-CZ" sz="2400" b="1" dirty="0" smtClean="0"/>
              <a:t>Minulý čas: poctivě jsem vždy vypínala počítač</a:t>
            </a:r>
          </a:p>
          <a:p>
            <a:endParaRPr lang="cs-CZ" sz="2400" b="1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Vypnu počítač – čas?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Slovesa nedokonavá (imperfektiva)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5920" y="963168"/>
            <a:ext cx="9858692" cy="5894832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růběh děje, jeho neohraničenost, trvání, nic se nesděluje o jeho konci či výsledku</a:t>
            </a:r>
          </a:p>
          <a:p>
            <a:pPr marL="0" indent="0">
              <a:buNone/>
            </a:pPr>
            <a:r>
              <a:rPr lang="cs-CZ" b="1" dirty="0" smtClean="0"/>
              <a:t>Čas:</a:t>
            </a:r>
            <a:endParaRPr lang="cs-CZ" b="1" dirty="0"/>
          </a:p>
          <a:p>
            <a:r>
              <a:rPr lang="cs-CZ" b="1" dirty="0" smtClean="0"/>
              <a:t>Zrovna si čtu.</a:t>
            </a:r>
          </a:p>
          <a:p>
            <a:r>
              <a:rPr lang="cs-CZ" b="1" dirty="0" smtClean="0"/>
              <a:t>Celý večer jsem si četl.</a:t>
            </a:r>
          </a:p>
          <a:p>
            <a:r>
              <a:rPr lang="cs-CZ" b="1" dirty="0" smtClean="0"/>
              <a:t>Budu si celý večer číst.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Co vyjadřují?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dirty="0" smtClean="0"/>
              <a:t>Když jsi </a:t>
            </a:r>
            <a:r>
              <a:rPr lang="cs-CZ" b="1" dirty="0" smtClean="0"/>
              <a:t>volal</a:t>
            </a:r>
            <a:r>
              <a:rPr lang="cs-CZ" dirty="0" smtClean="0"/>
              <a:t>, zrovna jsem </a:t>
            </a:r>
            <a:r>
              <a:rPr lang="cs-CZ" b="1" dirty="0" smtClean="0"/>
              <a:t>snídal</a:t>
            </a:r>
            <a:r>
              <a:rPr lang="cs-CZ" dirty="0" smtClean="0"/>
              <a:t>.</a:t>
            </a:r>
          </a:p>
          <a:p>
            <a:r>
              <a:rPr lang="cs-CZ" dirty="0" smtClean="0"/>
              <a:t>Třikrát týdně jí </a:t>
            </a:r>
            <a:r>
              <a:rPr lang="cs-CZ" b="1" dirty="0" smtClean="0"/>
              <a:t>volal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Nemluví</a:t>
            </a:r>
            <a:r>
              <a:rPr lang="cs-CZ" dirty="0" smtClean="0"/>
              <a:t> česky. V té době ještě </a:t>
            </a:r>
            <a:r>
              <a:rPr lang="cs-CZ" b="1" dirty="0" smtClean="0"/>
              <a:t>nemluvila</a:t>
            </a:r>
            <a:r>
              <a:rPr lang="cs-CZ" dirty="0" smtClean="0"/>
              <a:t> česky.</a:t>
            </a:r>
          </a:p>
          <a:p>
            <a:r>
              <a:rPr lang="cs-CZ" b="1" dirty="0" smtClean="0"/>
              <a:t>Hledám</a:t>
            </a:r>
            <a:r>
              <a:rPr lang="cs-CZ" dirty="0" smtClean="0"/>
              <a:t> větší byt. Bratr </a:t>
            </a:r>
            <a:r>
              <a:rPr lang="cs-CZ" b="1" dirty="0" smtClean="0"/>
              <a:t>prodává </a:t>
            </a:r>
            <a:r>
              <a:rPr lang="cs-CZ" dirty="0" smtClean="0"/>
              <a:t>auto.</a:t>
            </a:r>
          </a:p>
          <a:p>
            <a:r>
              <a:rPr lang="cs-CZ" dirty="0" smtClean="0"/>
              <a:t>Pamatuji si přesně, jak jsem ti tu knihu </a:t>
            </a:r>
            <a:r>
              <a:rPr lang="cs-CZ" b="1" dirty="0" smtClean="0"/>
              <a:t>půjčoval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Každé ráno </a:t>
            </a:r>
            <a:r>
              <a:rPr lang="cs-CZ" b="1" dirty="0" smtClean="0"/>
              <a:t>vstanu</a:t>
            </a:r>
            <a:r>
              <a:rPr lang="cs-CZ" dirty="0" smtClean="0"/>
              <a:t> v šest, </a:t>
            </a:r>
            <a:r>
              <a:rPr lang="cs-CZ" b="1" dirty="0" smtClean="0"/>
              <a:t>vlítnu</a:t>
            </a:r>
            <a:r>
              <a:rPr lang="cs-CZ" dirty="0" smtClean="0"/>
              <a:t> pod sprchu a pak teprve </a:t>
            </a:r>
            <a:r>
              <a:rPr lang="cs-CZ" b="1" dirty="0" smtClean="0">
                <a:solidFill>
                  <a:srgbClr val="C00000"/>
                </a:solidFill>
              </a:rPr>
              <a:t>snídám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</a:p>
          <a:p>
            <a:r>
              <a:rPr lang="cs-CZ" dirty="0" smtClean="0"/>
              <a:t>Zítra </a:t>
            </a:r>
            <a:r>
              <a:rPr lang="cs-CZ" b="1" dirty="0" smtClean="0"/>
              <a:t>dělám</a:t>
            </a:r>
            <a:r>
              <a:rPr lang="cs-CZ" dirty="0" smtClean="0"/>
              <a:t> zkoušku. </a:t>
            </a:r>
          </a:p>
          <a:p>
            <a:r>
              <a:rPr lang="cs-CZ" dirty="0" smtClean="0"/>
              <a:t>Ten obraz </a:t>
            </a:r>
            <a:r>
              <a:rPr lang="cs-CZ" b="1" dirty="0" smtClean="0"/>
              <a:t>maloval</a:t>
            </a:r>
            <a:r>
              <a:rPr lang="cs-CZ" dirty="0" smtClean="0"/>
              <a:t> Mánes. Kdo </a:t>
            </a:r>
            <a:r>
              <a:rPr lang="cs-CZ" b="1" dirty="0" smtClean="0"/>
              <a:t>dával</a:t>
            </a:r>
            <a:r>
              <a:rPr lang="cs-CZ" dirty="0" smtClean="0"/>
              <a:t> ten třetí gól?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605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Slovesa nedokonavá (imperfektiva)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Co </a:t>
            </a:r>
            <a:r>
              <a:rPr lang="cs-CZ" dirty="0" smtClean="0">
                <a:solidFill>
                  <a:srgbClr val="C00000"/>
                </a:solidFill>
              </a:rPr>
              <a:t>vyjadřují?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Paralelní děje: Když jsi </a:t>
            </a:r>
            <a:r>
              <a:rPr lang="cs-CZ" b="1" dirty="0"/>
              <a:t>volal</a:t>
            </a:r>
            <a:r>
              <a:rPr lang="cs-CZ" dirty="0"/>
              <a:t>, zrovna jsem </a:t>
            </a:r>
            <a:r>
              <a:rPr lang="cs-CZ" b="1" dirty="0"/>
              <a:t>snídal</a:t>
            </a:r>
            <a:r>
              <a:rPr lang="cs-CZ" dirty="0"/>
              <a:t>.</a:t>
            </a:r>
          </a:p>
          <a:p>
            <a:r>
              <a:rPr lang="cs-CZ" dirty="0"/>
              <a:t>Opakování, obvyklost, pravidelnost: Třikrát týdně jí </a:t>
            </a:r>
            <a:r>
              <a:rPr lang="cs-CZ" b="1" dirty="0"/>
              <a:t>volal</a:t>
            </a:r>
            <a:r>
              <a:rPr lang="cs-CZ" dirty="0"/>
              <a:t>.</a:t>
            </a:r>
          </a:p>
          <a:p>
            <a:r>
              <a:rPr lang="cs-CZ" dirty="0"/>
              <a:t>Schopnost: </a:t>
            </a:r>
            <a:r>
              <a:rPr lang="cs-CZ" b="1" dirty="0"/>
              <a:t>Nemluví</a:t>
            </a:r>
            <a:r>
              <a:rPr lang="cs-CZ" dirty="0"/>
              <a:t> česky. V té době ještě </a:t>
            </a:r>
            <a:r>
              <a:rPr lang="cs-CZ" b="1" dirty="0"/>
              <a:t>nemluvila</a:t>
            </a:r>
            <a:r>
              <a:rPr lang="cs-CZ" dirty="0"/>
              <a:t> česky.</a:t>
            </a:r>
          </a:p>
          <a:p>
            <a:r>
              <a:rPr lang="cs-CZ" dirty="0"/>
              <a:t>Záměr: </a:t>
            </a:r>
            <a:r>
              <a:rPr lang="cs-CZ" b="1" dirty="0"/>
              <a:t>Hledám</a:t>
            </a:r>
            <a:r>
              <a:rPr lang="cs-CZ" dirty="0"/>
              <a:t> větší byt. Bratr </a:t>
            </a:r>
            <a:r>
              <a:rPr lang="cs-CZ" b="1" dirty="0"/>
              <a:t>prodává </a:t>
            </a:r>
            <a:r>
              <a:rPr lang="cs-CZ" dirty="0"/>
              <a:t>auto.</a:t>
            </a:r>
          </a:p>
          <a:p>
            <a:r>
              <a:rPr lang="cs-CZ" dirty="0"/>
              <a:t>Aktualizace: Pamatuji si přesně, jak jsem ti tu knihu </a:t>
            </a:r>
            <a:r>
              <a:rPr lang="cs-CZ" b="1" dirty="0"/>
              <a:t>půjčoval</a:t>
            </a:r>
            <a:r>
              <a:rPr lang="cs-CZ" dirty="0"/>
              <a:t>.</a:t>
            </a:r>
          </a:p>
          <a:p>
            <a:r>
              <a:rPr lang="cs-CZ" dirty="0"/>
              <a:t>Rozvláčnost děje (x dynamičnost): Každé ráno </a:t>
            </a:r>
            <a:r>
              <a:rPr lang="cs-CZ" b="1" dirty="0"/>
              <a:t>vstanu</a:t>
            </a:r>
            <a:r>
              <a:rPr lang="cs-CZ" dirty="0"/>
              <a:t> v šest, </a:t>
            </a:r>
            <a:r>
              <a:rPr lang="cs-CZ" b="1" dirty="0"/>
              <a:t>vlítnu</a:t>
            </a:r>
            <a:r>
              <a:rPr lang="cs-CZ" dirty="0"/>
              <a:t> pod sprchu a pak teprve </a:t>
            </a:r>
            <a:r>
              <a:rPr lang="cs-CZ" b="1" dirty="0"/>
              <a:t>snídám</a:t>
            </a:r>
            <a:r>
              <a:rPr lang="cs-CZ" dirty="0"/>
              <a:t>.</a:t>
            </a:r>
          </a:p>
          <a:p>
            <a:r>
              <a:rPr lang="cs-CZ" dirty="0"/>
              <a:t>Nejistota (jaký bude výsledek): Zítra </a:t>
            </a:r>
            <a:r>
              <a:rPr lang="cs-CZ" b="1" dirty="0"/>
              <a:t>dělám</a:t>
            </a:r>
            <a:r>
              <a:rPr lang="cs-CZ" dirty="0"/>
              <a:t> zkoušku. </a:t>
            </a:r>
            <a:endParaRPr lang="cs-CZ" dirty="0" smtClean="0"/>
          </a:p>
          <a:p>
            <a:r>
              <a:rPr lang="cs-CZ" dirty="0" smtClean="0"/>
              <a:t>Autorství: </a:t>
            </a:r>
            <a:r>
              <a:rPr lang="cs-CZ" dirty="0"/>
              <a:t>Ten obraz maloval Mánes. Kdo dával ten třetí gól?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58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02412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Slovesa dokonavá (perfektiva)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804672"/>
            <a:ext cx="8915400" cy="593750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</a:t>
            </a:r>
            <a:r>
              <a:rPr lang="cs-CZ" dirty="0" smtClean="0"/>
              <a:t>ěj ohraničený, ucelený, dokončený</a:t>
            </a:r>
          </a:p>
          <a:p>
            <a:r>
              <a:rPr lang="cs-CZ" dirty="0"/>
              <a:t>s</a:t>
            </a:r>
            <a:r>
              <a:rPr lang="cs-CZ" dirty="0" smtClean="0"/>
              <a:t>lovesa nemohou vyjádřit děj, který trvá</a:t>
            </a:r>
          </a:p>
          <a:p>
            <a:r>
              <a:rPr lang="cs-CZ" dirty="0"/>
              <a:t>v</a:t>
            </a:r>
            <a:r>
              <a:rPr lang="cs-CZ" dirty="0" smtClean="0"/>
              <a:t>yjádřen výsledek děje, děj je koncentrován, shrnut</a:t>
            </a:r>
          </a:p>
          <a:p>
            <a:endParaRPr lang="cs-CZ" dirty="0"/>
          </a:p>
          <a:p>
            <a:r>
              <a:rPr lang="cs-CZ" dirty="0" smtClean="0"/>
              <a:t>Čas:</a:t>
            </a:r>
          </a:p>
          <a:p>
            <a:pPr marL="0" indent="0">
              <a:buNone/>
            </a:pPr>
            <a:r>
              <a:rPr lang="cs-CZ" dirty="0" smtClean="0"/>
              <a:t>V minulosti: Napsal jsem dopis.</a:t>
            </a:r>
          </a:p>
          <a:p>
            <a:pPr marL="0" indent="0">
              <a:buNone/>
            </a:pPr>
            <a:r>
              <a:rPr lang="cs-CZ" dirty="0" smtClean="0"/>
              <a:t>V budoucnosti: Napíšu dopis.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Použití:</a:t>
            </a:r>
          </a:p>
          <a:p>
            <a:pPr marL="0" indent="0">
              <a:buNone/>
            </a:pPr>
            <a:r>
              <a:rPr lang="cs-CZ" dirty="0" smtClean="0"/>
              <a:t>- Spojka až: Až to napíšu, skočím na poštu.</a:t>
            </a:r>
          </a:p>
          <a:p>
            <a:pPr marL="0" indent="0">
              <a:buNone/>
            </a:pPr>
            <a:r>
              <a:rPr lang="cs-CZ" dirty="0" smtClean="0"/>
              <a:t>?? </a:t>
            </a:r>
          </a:p>
          <a:p>
            <a:pPr marL="0" indent="0">
              <a:buNone/>
            </a:pPr>
            <a:r>
              <a:rPr lang="cs-CZ" dirty="0" smtClean="0"/>
              <a:t>-     Bez slovníku to nepřeloží. Ten si ani neuvaří.</a:t>
            </a:r>
          </a:p>
          <a:p>
            <a:pPr>
              <a:buFontTx/>
              <a:buChar char="-"/>
            </a:pPr>
            <a:r>
              <a:rPr lang="cs-CZ" dirty="0" smtClean="0"/>
              <a:t>Když to chci vymazat, vždycky stisknu </a:t>
            </a:r>
            <a:r>
              <a:rPr lang="cs-CZ" dirty="0" err="1" smtClean="0"/>
              <a:t>Delete</a:t>
            </a:r>
            <a:r>
              <a:rPr lang="cs-CZ" dirty="0" smtClean="0"/>
              <a:t>. Když ji potká, zčervená.</a:t>
            </a:r>
          </a:p>
          <a:p>
            <a:pPr>
              <a:buFontTx/>
              <a:buChar char="-"/>
            </a:pPr>
            <a:r>
              <a:rPr lang="cs-CZ" dirty="0" smtClean="0"/>
              <a:t>Tady vždycky zakopnu. </a:t>
            </a:r>
          </a:p>
          <a:p>
            <a:pPr>
              <a:buFontTx/>
              <a:buChar char="-"/>
            </a:pPr>
            <a:r>
              <a:rPr lang="cs-CZ" dirty="0" smtClean="0"/>
              <a:t>kýchnout, skočit (?)</a:t>
            </a:r>
          </a:p>
          <a:p>
            <a:pPr>
              <a:buFontTx/>
              <a:buChar char="-"/>
            </a:pPr>
            <a:r>
              <a:rPr lang="cs-CZ" dirty="0" smtClean="0"/>
              <a:t>Vyběhl ze vrat. Dopil kávu.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99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Slovesa dokonavá (perfektiva)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   Bez </a:t>
            </a:r>
            <a:r>
              <a:rPr lang="cs-CZ" dirty="0"/>
              <a:t>slovníku to nepřeloží. Ten si ani neuvaří</a:t>
            </a:r>
            <a:r>
              <a:rPr lang="cs-CZ" dirty="0" smtClean="0"/>
              <a:t>. (neschopnost, nezpůsobilost)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Když to chci vymazat, vždycky stisknu </a:t>
            </a:r>
            <a:r>
              <a:rPr lang="cs-CZ" dirty="0" err="1"/>
              <a:t>Delete</a:t>
            </a:r>
            <a:r>
              <a:rPr lang="cs-CZ" dirty="0"/>
              <a:t>. Když ji potká, zčervená</a:t>
            </a:r>
            <a:r>
              <a:rPr lang="cs-CZ" dirty="0" smtClean="0"/>
              <a:t>. (pravidelná reakce na podnět)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Tady vždycky zakopnu. </a:t>
            </a:r>
            <a:r>
              <a:rPr lang="cs-CZ" dirty="0" smtClean="0"/>
              <a:t>( nezáměrnost děje)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kýchnout, skočit </a:t>
            </a:r>
            <a:r>
              <a:rPr lang="cs-CZ" dirty="0" smtClean="0"/>
              <a:t>(?) (</a:t>
            </a:r>
            <a:r>
              <a:rPr lang="cs-CZ" dirty="0" err="1" smtClean="0"/>
              <a:t>Aktionsart</a:t>
            </a:r>
            <a:r>
              <a:rPr lang="cs-CZ" dirty="0" smtClean="0"/>
              <a:t>: slovesa momentální, okamžitá)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Vyběhl ze vrat. Dopil kávu. </a:t>
            </a:r>
            <a:r>
              <a:rPr lang="cs-CZ" dirty="0" smtClean="0"/>
              <a:t>(</a:t>
            </a:r>
            <a:r>
              <a:rPr lang="cs-CZ" dirty="0" err="1"/>
              <a:t>Aktionsart</a:t>
            </a:r>
            <a:r>
              <a:rPr lang="cs-CZ" dirty="0"/>
              <a:t>: začátek – konec </a:t>
            </a:r>
            <a:r>
              <a:rPr lang="cs-CZ" dirty="0" smtClean="0"/>
              <a:t>děje)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71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29184"/>
            <a:ext cx="8911687" cy="5486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vyjadřuje imperativ?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55776"/>
            <a:ext cx="8915400" cy="5084064"/>
          </a:xfrm>
        </p:spPr>
        <p:txBody>
          <a:bodyPr/>
          <a:lstStyle/>
          <a:p>
            <a:r>
              <a:rPr lang="cs-CZ" dirty="0" smtClean="0"/>
              <a:t>A každý den piš maily nebo </a:t>
            </a:r>
            <a:r>
              <a:rPr lang="cs-CZ" dirty="0" err="1" smtClean="0"/>
              <a:t>skypuj</a:t>
            </a:r>
            <a:r>
              <a:rPr lang="cs-CZ" dirty="0" smtClean="0"/>
              <a:t>!</a:t>
            </a:r>
          </a:p>
          <a:p>
            <a:r>
              <a:rPr lang="cs-CZ" dirty="0" smtClean="0"/>
              <a:t>Dávej pozor, je to čerstvě natřeno!</a:t>
            </a:r>
          </a:p>
          <a:p>
            <a:r>
              <a:rPr lang="cs-CZ" dirty="0" smtClean="0"/>
              <a:t>Při jídle nemluv! Nenapovídejte!</a:t>
            </a:r>
          </a:p>
          <a:p>
            <a:r>
              <a:rPr lang="cs-CZ" dirty="0" err="1" smtClean="0"/>
              <a:t>Né</a:t>
            </a:r>
            <a:r>
              <a:rPr lang="cs-CZ" dirty="0" smtClean="0"/>
              <a:t>, ty knížky nevyhazuj!</a:t>
            </a:r>
          </a:p>
          <a:p>
            <a:endParaRPr lang="cs-CZ" dirty="0"/>
          </a:p>
          <a:p>
            <a:r>
              <a:rPr lang="cs-CZ" dirty="0" smtClean="0"/>
              <a:t>Řekni pravdu.</a:t>
            </a:r>
          </a:p>
          <a:p>
            <a:r>
              <a:rPr lang="cs-CZ" dirty="0" smtClean="0"/>
              <a:t>Pozor, nespadni do té jámy! Nepíchni se o nůžky!</a:t>
            </a:r>
          </a:p>
          <a:p>
            <a:endParaRPr lang="cs-CZ" dirty="0"/>
          </a:p>
          <a:p>
            <a:r>
              <a:rPr lang="cs-CZ" dirty="0" smtClean="0"/>
              <a:t>Měl bys mu to říct – </a:t>
            </a:r>
          </a:p>
          <a:p>
            <a:r>
              <a:rPr lang="cs-CZ" dirty="0" smtClean="0"/>
              <a:t>Neměl bys mu to říkat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29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58496"/>
            <a:ext cx="8911687" cy="1243584"/>
          </a:xfrm>
        </p:spPr>
        <p:txBody>
          <a:bodyPr/>
          <a:lstStyle/>
          <a:p>
            <a:r>
              <a:rPr lang="cs-CZ" dirty="0"/>
              <a:t>Co vyjadřuje imperativ?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04544"/>
            <a:ext cx="8915400" cy="5047488"/>
          </a:xfrm>
        </p:spPr>
        <p:txBody>
          <a:bodyPr>
            <a:normAutofit/>
          </a:bodyPr>
          <a:lstStyle/>
          <a:p>
            <a:r>
              <a:rPr lang="cs-CZ" dirty="0"/>
              <a:t>A každý den piš maily nebo </a:t>
            </a:r>
            <a:r>
              <a:rPr lang="cs-CZ" dirty="0" err="1"/>
              <a:t>skypuj</a:t>
            </a:r>
            <a:r>
              <a:rPr lang="cs-CZ" dirty="0" smtClean="0"/>
              <a:t>! (opakování požadovaného děje)</a:t>
            </a:r>
            <a:endParaRPr lang="cs-CZ" dirty="0"/>
          </a:p>
          <a:p>
            <a:r>
              <a:rPr lang="cs-CZ" dirty="0"/>
              <a:t>Dávej pozor, je to čerstvě natřeno</a:t>
            </a:r>
            <a:r>
              <a:rPr lang="cs-CZ" dirty="0" smtClean="0"/>
              <a:t>! (napomenutí)</a:t>
            </a:r>
            <a:endParaRPr lang="cs-CZ" dirty="0"/>
          </a:p>
          <a:p>
            <a:r>
              <a:rPr lang="cs-CZ" dirty="0"/>
              <a:t>Při jídle nemluv! Nenapovídejte</a:t>
            </a:r>
            <a:r>
              <a:rPr lang="cs-CZ" dirty="0" smtClean="0"/>
              <a:t>! (stálá platnost zákazu)</a:t>
            </a:r>
            <a:endParaRPr lang="cs-CZ" dirty="0"/>
          </a:p>
          <a:p>
            <a:r>
              <a:rPr lang="cs-CZ" dirty="0" err="1"/>
              <a:t>Né</a:t>
            </a:r>
            <a:r>
              <a:rPr lang="cs-CZ" dirty="0"/>
              <a:t>, ty knížky nevyhazuj</a:t>
            </a:r>
            <a:r>
              <a:rPr lang="cs-CZ" dirty="0" smtClean="0"/>
              <a:t>! (výzva k přerušení děje)</a:t>
            </a:r>
            <a:endParaRPr lang="cs-CZ" dirty="0"/>
          </a:p>
          <a:p>
            <a:endParaRPr lang="cs-CZ" dirty="0"/>
          </a:p>
          <a:p>
            <a:r>
              <a:rPr lang="cs-CZ" dirty="0"/>
              <a:t>Řekni pravdu</a:t>
            </a:r>
            <a:r>
              <a:rPr lang="cs-CZ" dirty="0" smtClean="0"/>
              <a:t>. (rozkaz – mluvčí požaduje dosažení určitého výsledku)</a:t>
            </a:r>
            <a:endParaRPr lang="cs-CZ" dirty="0"/>
          </a:p>
          <a:p>
            <a:r>
              <a:rPr lang="cs-CZ" dirty="0"/>
              <a:t>Pozor, nespadni do té jámy! Nepíchni se o nůžky</a:t>
            </a:r>
            <a:r>
              <a:rPr lang="cs-CZ" dirty="0" smtClean="0"/>
              <a:t>! (výstraha)</a:t>
            </a:r>
            <a:endParaRPr lang="cs-CZ" dirty="0"/>
          </a:p>
          <a:p>
            <a:endParaRPr lang="cs-CZ" dirty="0"/>
          </a:p>
          <a:p>
            <a:r>
              <a:rPr lang="cs-CZ" dirty="0"/>
              <a:t>Měl bys mu to říct – </a:t>
            </a:r>
            <a:r>
              <a:rPr lang="cs-CZ" dirty="0" smtClean="0"/>
              <a:t>Řekni mu to!</a:t>
            </a:r>
            <a:endParaRPr lang="cs-CZ" dirty="0"/>
          </a:p>
          <a:p>
            <a:r>
              <a:rPr lang="cs-CZ" dirty="0"/>
              <a:t>Neměl bys mu to říkat </a:t>
            </a:r>
            <a:r>
              <a:rPr lang="cs-CZ" dirty="0" smtClean="0"/>
              <a:t>– Neříkej mu to!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58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4688" y="268224"/>
            <a:ext cx="10351008" cy="755904"/>
          </a:xfrm>
        </p:spPr>
        <p:txBody>
          <a:bodyPr/>
          <a:lstStyle/>
          <a:p>
            <a:r>
              <a:rPr lang="cs-CZ" dirty="0" smtClean="0"/>
              <a:t>Slovesa determinovaná x nedeterminovaná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67968"/>
            <a:ext cx="8915400" cy="5279136"/>
          </a:xfrm>
        </p:spPr>
        <p:txBody>
          <a:bodyPr/>
          <a:lstStyle/>
          <a:p>
            <a:r>
              <a:rPr lang="cs-CZ" dirty="0" smtClean="0"/>
              <a:t>Jde do školy. X Chodí do školy.</a:t>
            </a:r>
          </a:p>
          <a:p>
            <a:r>
              <a:rPr lang="cs-CZ" dirty="0" smtClean="0"/>
              <a:t>Děj probíhá v určitém okamžiku (teď) x děj častý, opakovaný</a:t>
            </a:r>
          </a:p>
          <a:p>
            <a:endParaRPr lang="cs-CZ" dirty="0" smtClean="0"/>
          </a:p>
          <a:p>
            <a:r>
              <a:rPr lang="cs-CZ" dirty="0" smtClean="0"/>
              <a:t>Pes běží za zajícem. X Běhá po městě. Běhá od jednoho k druhému. </a:t>
            </a:r>
          </a:p>
          <a:p>
            <a:r>
              <a:rPr lang="cs-CZ" dirty="0" smtClean="0"/>
              <a:t>Pohyb orientovaný jedním směrem. X směrově neurčité, nebo k několika objektům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Dvojice:</a:t>
            </a:r>
          </a:p>
          <a:p>
            <a:r>
              <a:rPr lang="cs-CZ" dirty="0"/>
              <a:t>j</a:t>
            </a:r>
            <a:r>
              <a:rPr lang="cs-CZ" dirty="0" smtClean="0"/>
              <a:t>ít – chodit                            letět - </a:t>
            </a:r>
          </a:p>
          <a:p>
            <a:r>
              <a:rPr lang="cs-CZ" dirty="0"/>
              <a:t>b</a:t>
            </a:r>
            <a:r>
              <a:rPr lang="cs-CZ" dirty="0" smtClean="0"/>
              <a:t>ěžet – běhat                     vézt -    </a:t>
            </a:r>
          </a:p>
          <a:p>
            <a:r>
              <a:rPr lang="cs-CZ" dirty="0"/>
              <a:t>v</a:t>
            </a:r>
            <a:r>
              <a:rPr lang="cs-CZ" dirty="0" smtClean="0"/>
              <a:t>ést –                                    hnát - </a:t>
            </a:r>
          </a:p>
          <a:p>
            <a:r>
              <a:rPr lang="cs-CZ" dirty="0"/>
              <a:t>n</a:t>
            </a:r>
            <a:r>
              <a:rPr lang="cs-CZ" dirty="0" smtClean="0"/>
              <a:t>ést –</a:t>
            </a:r>
          </a:p>
          <a:p>
            <a:r>
              <a:rPr lang="cs-CZ" dirty="0"/>
              <a:t>j</a:t>
            </a:r>
            <a:r>
              <a:rPr lang="cs-CZ" dirty="0" smtClean="0"/>
              <a:t>et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15819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</TotalTime>
  <Words>795</Words>
  <Application>Microsoft Office PowerPoint</Application>
  <PresentationFormat>Širokoúhlá obrazovka</PresentationFormat>
  <Paragraphs>125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Stébla</vt:lpstr>
      <vt:lpstr>Co umí český slovesný vid</vt:lpstr>
      <vt:lpstr>Příklady</vt:lpstr>
      <vt:lpstr>Slovesa nedokonavá (imperfektiva)</vt:lpstr>
      <vt:lpstr>Slovesa nedokonavá (imperfektiva)</vt:lpstr>
      <vt:lpstr>Slovesa dokonavá (perfektiva)</vt:lpstr>
      <vt:lpstr>Slovesa dokonavá (perfektiva)</vt:lpstr>
      <vt:lpstr>Co vyjadřuje imperativ?</vt:lpstr>
      <vt:lpstr>Co vyjadřuje imperativ?</vt:lpstr>
      <vt:lpstr>Slovesa determinovaná x nedeterminovaná</vt:lpstr>
      <vt:lpstr>CVIČENÍ</vt:lpstr>
      <vt:lpstr>Pokuste se přeložit do cizího jazyka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umí český slovesný vid</dc:title>
  <dc:creator>Bozena</dc:creator>
  <cp:lastModifiedBy>Bozena</cp:lastModifiedBy>
  <cp:revision>18</cp:revision>
  <dcterms:created xsi:type="dcterms:W3CDTF">2015-12-02T19:10:56Z</dcterms:created>
  <dcterms:modified xsi:type="dcterms:W3CDTF">2016-03-16T05:45:56Z</dcterms:modified>
</cp:coreProperties>
</file>