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5" r:id="rId8"/>
    <p:sldId id="266" r:id="rId9"/>
    <p:sldId id="267" r:id="rId10"/>
    <p:sldId id="269" r:id="rId11"/>
    <p:sldId id="260" r:id="rId12"/>
    <p:sldId id="270" r:id="rId13"/>
    <p:sldId id="271" r:id="rId14"/>
    <p:sldId id="272" r:id="rId15"/>
    <p:sldId id="261" r:id="rId16"/>
    <p:sldId id="273" r:id="rId17"/>
    <p:sldId id="26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bozena.bednarikova@upol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877824"/>
            <a:ext cx="8915399" cy="3899557"/>
          </a:xfrm>
        </p:spPr>
        <p:txBody>
          <a:bodyPr/>
          <a:lstStyle/>
          <a:p>
            <a:r>
              <a:rPr lang="cs-CZ" b="1" dirty="0" err="1" smtClean="0">
                <a:solidFill>
                  <a:srgbClr val="C00000"/>
                </a:solidFill>
              </a:rPr>
              <a:t>Universitá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degli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</a:rPr>
              <a:t>Studi</a:t>
            </a:r>
            <a:r>
              <a:rPr lang="cs-CZ" b="1" dirty="0" smtClean="0">
                <a:solidFill>
                  <a:srgbClr val="C00000"/>
                </a:solidFill>
              </a:rPr>
              <a:t> di </a:t>
            </a:r>
            <a:r>
              <a:rPr lang="cs-CZ" b="1" dirty="0" err="1" smtClean="0">
                <a:solidFill>
                  <a:srgbClr val="C00000"/>
                </a:solidFill>
              </a:rPr>
              <a:t>Udine</a:t>
            </a:r>
            <a:r>
              <a:rPr lang="cs-CZ" b="1" dirty="0" smtClean="0">
                <a:solidFill>
                  <a:srgbClr val="C00000"/>
                </a:solidFill>
              </a:rPr>
              <a:t/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>
                <a:solidFill>
                  <a:srgbClr val="C00000"/>
                </a:solidFill>
              </a:rPr>
              <a:t/>
            </a:r>
            <a:br>
              <a:rPr lang="cs-CZ" b="1" dirty="0">
                <a:solidFill>
                  <a:srgbClr val="C00000"/>
                </a:solidFill>
              </a:rPr>
            </a:br>
            <a:r>
              <a:rPr lang="cs-CZ" sz="2400" b="1" dirty="0" smtClean="0">
                <a:solidFill>
                  <a:srgbClr val="C00000"/>
                </a:solidFill>
              </a:rPr>
              <a:t>21. 10. 2016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193792"/>
            <a:ext cx="8915399" cy="70987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Božena Bednaříková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540534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56032"/>
            <a:ext cx="8911687" cy="731520"/>
          </a:xfrm>
        </p:spPr>
        <p:txBody>
          <a:bodyPr>
            <a:normAutofit/>
          </a:bodyPr>
          <a:lstStyle/>
          <a:p>
            <a:r>
              <a:rPr lang="cs-CZ" b="1" dirty="0" smtClean="0"/>
              <a:t>Hromadění příklonek -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4560" y="1146048"/>
            <a:ext cx="9310052" cy="5401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1. spojka </a:t>
            </a:r>
            <a:r>
              <a:rPr lang="cs-CZ" sz="2400" b="1" dirty="0" err="1" smtClean="0">
                <a:solidFill>
                  <a:srgbClr val="C00000"/>
                </a:solidFill>
              </a:rPr>
              <a:t>-li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b="1" dirty="0" smtClean="0"/>
              <a:t>2. tvary pomocného slovesa být (</a:t>
            </a:r>
            <a:r>
              <a:rPr lang="cs-CZ" sz="2400" b="1" dirty="0" smtClean="0">
                <a:solidFill>
                  <a:srgbClr val="C00000"/>
                </a:solidFill>
              </a:rPr>
              <a:t>jsem, jsi, bych, bys, by</a:t>
            </a:r>
            <a:r>
              <a:rPr lang="cs-CZ" sz="2400" b="1" dirty="0" smtClean="0"/>
              <a:t>…)</a:t>
            </a:r>
          </a:p>
          <a:p>
            <a:r>
              <a:rPr lang="cs-CZ" sz="2400" b="1" dirty="0" smtClean="0"/>
              <a:t>3. zvratná zájmena </a:t>
            </a:r>
            <a:r>
              <a:rPr lang="cs-CZ" sz="2400" b="1" dirty="0" smtClean="0">
                <a:solidFill>
                  <a:srgbClr val="C00000"/>
                </a:solidFill>
              </a:rPr>
              <a:t>se, si</a:t>
            </a:r>
          </a:p>
          <a:p>
            <a:r>
              <a:rPr lang="cs-CZ" sz="2400" b="1" dirty="0" smtClean="0"/>
              <a:t>4. krátké tvary osobních zájmen: DATIV + ACC./GENITIV (</a:t>
            </a:r>
            <a:r>
              <a:rPr lang="cs-CZ" sz="2400" b="1" dirty="0" smtClean="0">
                <a:solidFill>
                  <a:srgbClr val="C00000"/>
                </a:solidFill>
              </a:rPr>
              <a:t>mi, ti, mu + mě, tě, ho</a:t>
            </a:r>
            <a:r>
              <a:rPr lang="cs-CZ" sz="2400" b="1" dirty="0" smtClean="0"/>
              <a:t>)</a:t>
            </a:r>
          </a:p>
          <a:p>
            <a:r>
              <a:rPr lang="cs-CZ" sz="2400" b="1" dirty="0" smtClean="0"/>
              <a:t>5. ukazovací zájmeno </a:t>
            </a:r>
            <a:r>
              <a:rPr lang="cs-CZ" sz="2400" b="1" dirty="0" smtClean="0">
                <a:solidFill>
                  <a:srgbClr val="C00000"/>
                </a:solidFill>
              </a:rPr>
              <a:t>to</a:t>
            </a:r>
            <a:r>
              <a:rPr lang="cs-CZ" sz="2400" b="1" dirty="0" smtClean="0"/>
              <a:t> (</a:t>
            </a:r>
            <a:r>
              <a:rPr lang="cs-CZ" sz="2400" b="1" dirty="0" err="1" smtClean="0"/>
              <a:t>nom</a:t>
            </a:r>
            <a:r>
              <a:rPr lang="cs-CZ" sz="2400" b="1" dirty="0" smtClean="0"/>
              <a:t>./</a:t>
            </a:r>
            <a:r>
              <a:rPr lang="cs-CZ" sz="2400" b="1" dirty="0" err="1" smtClean="0"/>
              <a:t>acc</a:t>
            </a:r>
            <a:r>
              <a:rPr lang="cs-CZ" sz="2400" b="1" dirty="0" smtClean="0"/>
              <a:t>.)</a:t>
            </a:r>
          </a:p>
          <a:p>
            <a:endParaRPr lang="cs-CZ" sz="2400" b="1" dirty="0"/>
          </a:p>
          <a:p>
            <a:r>
              <a:rPr lang="cs-CZ" sz="2400" b="1" dirty="0" smtClean="0"/>
              <a:t>Př. </a:t>
            </a:r>
            <a:r>
              <a:rPr lang="cs-CZ" sz="2400" b="1" i="1" dirty="0" smtClean="0">
                <a:solidFill>
                  <a:schemeClr val="tx1"/>
                </a:solidFill>
              </a:rPr>
              <a:t>Mělo</a:t>
            </a:r>
            <a:r>
              <a:rPr lang="cs-CZ" sz="2400" b="1" i="1" dirty="0" smtClean="0">
                <a:solidFill>
                  <a:srgbClr val="FF0000"/>
                </a:solidFill>
              </a:rPr>
              <a:t>-li by se ti to </a:t>
            </a:r>
            <a:r>
              <a:rPr lang="cs-CZ" sz="2400" b="1" i="1" dirty="0" smtClean="0"/>
              <a:t>stávat častěji, </a:t>
            </a:r>
            <a:r>
              <a:rPr lang="cs-CZ" sz="2400" b="1" i="1" dirty="0" smtClean="0"/>
              <a:t>tak nevím… </a:t>
            </a:r>
            <a:endParaRPr lang="cs-CZ" sz="2400" b="1" i="1" dirty="0" smtClean="0"/>
          </a:p>
          <a:p>
            <a:pPr marL="0" indent="0">
              <a:buNone/>
            </a:pPr>
            <a:endParaRPr lang="cs-CZ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265012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29184"/>
            <a:ext cx="8911687" cy="6461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Další příklonná slova – doporučené pořadí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3868" y="1280160"/>
            <a:ext cx="8915400" cy="5291328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6. </a:t>
            </a:r>
            <a:r>
              <a:rPr lang="cs-CZ" sz="2400" b="1" dirty="0" err="1" smtClean="0"/>
              <a:t>adv</a:t>
            </a:r>
            <a:r>
              <a:rPr lang="cs-CZ" sz="2400" b="1" dirty="0" smtClean="0"/>
              <a:t>. </a:t>
            </a:r>
            <a:r>
              <a:rPr lang="cs-CZ" sz="2400" b="1" dirty="0">
                <a:solidFill>
                  <a:srgbClr val="C00000"/>
                </a:solidFill>
              </a:rPr>
              <a:t>t</a:t>
            </a:r>
            <a:r>
              <a:rPr lang="cs-CZ" sz="2400" b="1" dirty="0" smtClean="0">
                <a:solidFill>
                  <a:srgbClr val="C00000"/>
                </a:solidFill>
              </a:rPr>
              <a:t>u</a:t>
            </a:r>
            <a:r>
              <a:rPr lang="cs-CZ" sz="2400" b="1" dirty="0" smtClean="0"/>
              <a:t>:  </a:t>
            </a:r>
            <a:r>
              <a:rPr lang="cs-CZ" sz="2400" b="1" i="1" dirty="0" smtClean="0"/>
              <a:t>Raději mi to tu nechej</a:t>
            </a:r>
            <a:r>
              <a:rPr lang="cs-CZ" sz="2400" b="1" dirty="0" smtClean="0"/>
              <a:t>. </a:t>
            </a:r>
          </a:p>
          <a:p>
            <a:r>
              <a:rPr lang="cs-CZ" sz="2400" b="1" dirty="0" smtClean="0"/>
              <a:t>7. ukazovací zájmeno </a:t>
            </a:r>
            <a:r>
              <a:rPr lang="cs-CZ" sz="2400" b="1" dirty="0" smtClean="0">
                <a:solidFill>
                  <a:srgbClr val="C00000"/>
                </a:solidFill>
              </a:rPr>
              <a:t>ten</a:t>
            </a:r>
            <a:r>
              <a:rPr lang="cs-CZ" sz="2400" b="1" dirty="0" smtClean="0"/>
              <a:t> (jeho tvary): </a:t>
            </a:r>
            <a:r>
              <a:rPr lang="cs-CZ" sz="2400" b="1" i="1" dirty="0" smtClean="0"/>
              <a:t>Nejspíš to tím nebude.</a:t>
            </a:r>
          </a:p>
          <a:p>
            <a:r>
              <a:rPr lang="cs-CZ" sz="2400" b="1" dirty="0" smtClean="0"/>
              <a:t>8. zájmena s předložkou (</a:t>
            </a:r>
            <a:r>
              <a:rPr lang="cs-CZ" sz="2400" b="1" dirty="0" err="1" smtClean="0"/>
              <a:t>ukaz</a:t>
            </a:r>
            <a:r>
              <a:rPr lang="cs-CZ" sz="2400" b="1" dirty="0" smtClean="0"/>
              <a:t>., osobní): </a:t>
            </a:r>
            <a:r>
              <a:rPr lang="cs-CZ" sz="2400" b="1" i="1" dirty="0" smtClean="0"/>
              <a:t>My jsme to s ním neprobírali. </a:t>
            </a:r>
          </a:p>
          <a:p>
            <a:r>
              <a:rPr lang="cs-CZ" sz="2400" b="1" dirty="0" smtClean="0"/>
              <a:t>9. modální částice </a:t>
            </a:r>
            <a:r>
              <a:rPr lang="cs-CZ" sz="2400" b="1" dirty="0" smtClean="0">
                <a:solidFill>
                  <a:srgbClr val="C00000"/>
                </a:solidFill>
              </a:rPr>
              <a:t>snad, asi </a:t>
            </a:r>
            <a:r>
              <a:rPr lang="cs-CZ" sz="2400" b="1" dirty="0" smtClean="0"/>
              <a:t>(odkaz k větě jako k celku): </a:t>
            </a:r>
            <a:r>
              <a:rPr lang="cs-CZ" sz="2400" b="1" i="1" dirty="0" smtClean="0"/>
              <a:t>Janě tím asi nepomůžeš</a:t>
            </a:r>
            <a:r>
              <a:rPr lang="cs-CZ" sz="2400" b="1" dirty="0" smtClean="0"/>
              <a:t>.</a:t>
            </a:r>
          </a:p>
          <a:p>
            <a:r>
              <a:rPr lang="cs-CZ" sz="2400" b="1" dirty="0" smtClean="0"/>
              <a:t>10. neurčitá a záporná zájmena až za modálním slovesem: </a:t>
            </a:r>
            <a:r>
              <a:rPr lang="cs-CZ" sz="2400" b="1" i="1" dirty="0" smtClean="0"/>
              <a:t>Eva si tu chce </a:t>
            </a:r>
            <a:r>
              <a:rPr lang="cs-CZ" sz="2400" b="1" i="1" dirty="0" smtClean="0">
                <a:solidFill>
                  <a:srgbClr val="C00000"/>
                </a:solidFill>
              </a:rPr>
              <a:t>něco</a:t>
            </a:r>
            <a:r>
              <a:rPr lang="cs-CZ" sz="2400" b="1" i="1" dirty="0" smtClean="0"/>
              <a:t> koupit</a:t>
            </a:r>
            <a:r>
              <a:rPr lang="cs-CZ" sz="2400" b="1" dirty="0" smtClean="0"/>
              <a:t>. </a:t>
            </a:r>
            <a:r>
              <a:rPr lang="cs-CZ" sz="2400" b="1" i="1" dirty="0" smtClean="0"/>
              <a:t>Eva si tu nechce </a:t>
            </a:r>
            <a:r>
              <a:rPr lang="cs-CZ" sz="2400" b="1" i="1" dirty="0" smtClean="0">
                <a:solidFill>
                  <a:srgbClr val="C00000"/>
                </a:solidFill>
              </a:rPr>
              <a:t>nic</a:t>
            </a:r>
            <a:r>
              <a:rPr lang="cs-CZ" sz="2400" b="1" i="1" dirty="0" smtClean="0"/>
              <a:t> koupit</a:t>
            </a:r>
            <a:r>
              <a:rPr lang="cs-CZ" sz="2400" b="1" dirty="0" smtClean="0"/>
              <a:t>.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6477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21920"/>
            <a:ext cx="8911687" cy="4998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804672"/>
            <a:ext cx="8915400" cy="6053328"/>
          </a:xfrm>
        </p:spPr>
        <p:txBody>
          <a:bodyPr/>
          <a:lstStyle/>
          <a:p>
            <a:r>
              <a:rPr lang="cs-CZ" b="1" dirty="0"/>
              <a:t>Slovo v závorce dejte na první místo ve větě¨</a:t>
            </a:r>
          </a:p>
          <a:p>
            <a:r>
              <a:rPr lang="cs-CZ" b="1" dirty="0"/>
              <a:t>Př. Nevěděla jsem to. (zase) – Zase jsem to nevěděla.</a:t>
            </a:r>
          </a:p>
          <a:p>
            <a:r>
              <a:rPr lang="cs-CZ" sz="2400" i="1" dirty="0"/>
              <a:t>Eva si koupí kabát (možná)</a:t>
            </a:r>
            <a:endParaRPr lang="cs-CZ" sz="2400" dirty="0"/>
          </a:p>
          <a:p>
            <a:r>
              <a:rPr lang="cs-CZ" sz="2400" i="1" dirty="0"/>
              <a:t>Snažila jsem se přijít včas (marně)</a:t>
            </a:r>
            <a:endParaRPr lang="cs-CZ" sz="2400" dirty="0"/>
          </a:p>
          <a:p>
            <a:r>
              <a:rPr lang="cs-CZ" sz="2400" i="1" dirty="0"/>
              <a:t>Chtěli jsme s vámi něco prodiskutovat (ještě)</a:t>
            </a:r>
            <a:endParaRPr lang="cs-CZ" sz="2400" dirty="0"/>
          </a:p>
          <a:p>
            <a:r>
              <a:rPr lang="cs-CZ" sz="2400" i="1" dirty="0"/>
              <a:t>Zapomněl jsem doma tu knihu (opět)</a:t>
            </a:r>
            <a:endParaRPr lang="cs-CZ" sz="2400" dirty="0"/>
          </a:p>
          <a:p>
            <a:r>
              <a:rPr lang="cs-CZ" sz="2400" i="1" dirty="0"/>
              <a:t>Začala se tvořit námraza (potom)</a:t>
            </a:r>
            <a:endParaRPr lang="cs-CZ" sz="2400" dirty="0"/>
          </a:p>
          <a:p>
            <a:r>
              <a:rPr lang="cs-CZ" sz="2400" i="1" dirty="0"/>
              <a:t>Přijel by s nimi, kdyby o tom věděl (asi)</a:t>
            </a:r>
            <a:endParaRPr lang="cs-CZ" sz="2400" dirty="0"/>
          </a:p>
          <a:p>
            <a:r>
              <a:rPr lang="cs-CZ" sz="2400" i="1" dirty="0"/>
              <a:t>Přihnala se prudká bouře (náhle)</a:t>
            </a:r>
            <a:endParaRPr lang="cs-CZ" sz="2400" dirty="0"/>
          </a:p>
          <a:p>
            <a:r>
              <a:rPr lang="cs-CZ" sz="2400" i="1" dirty="0"/>
              <a:t>Už jste o tom slyšel (určitě)</a:t>
            </a:r>
            <a:endParaRPr lang="cs-CZ" sz="2400" dirty="0"/>
          </a:p>
          <a:p>
            <a:r>
              <a:rPr lang="cs-CZ" sz="2400" i="1" dirty="0"/>
              <a:t>Nikdy se nám neomluví (prý)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64654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16992"/>
            <a:ext cx="8911687" cy="5730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23872" y="1121664"/>
            <a:ext cx="9480740" cy="5437632"/>
          </a:xfrm>
        </p:spPr>
        <p:txBody>
          <a:bodyPr/>
          <a:lstStyle/>
          <a:p>
            <a:r>
              <a:rPr lang="cs-CZ" b="1" dirty="0"/>
              <a:t>Změňte přímou řeč v nepřímou (spojky že, zda, jestli, aby)</a:t>
            </a:r>
          </a:p>
          <a:p>
            <a:r>
              <a:rPr lang="cs-CZ" b="1" dirty="0"/>
              <a:t>Př. Učitel řekl: Zítra se nekoná lekce češtiny: - Učitel řekl, že se zítra nekoná lekce češtiny. </a:t>
            </a:r>
          </a:p>
          <a:p>
            <a:r>
              <a:rPr lang="cs-CZ" i="1" dirty="0"/>
              <a:t>Pavel tvrdil: Měli bychom to vyzkoušet.</a:t>
            </a:r>
            <a:endParaRPr lang="cs-CZ" dirty="0"/>
          </a:p>
          <a:p>
            <a:r>
              <a:rPr lang="cs-CZ" i="1" dirty="0"/>
              <a:t>Petr se mě zeptal: Rozumíš mi, když mluvím česky?</a:t>
            </a:r>
            <a:endParaRPr lang="cs-CZ" dirty="0"/>
          </a:p>
          <a:p>
            <a:r>
              <a:rPr lang="cs-CZ" i="1" dirty="0"/>
              <a:t>Řekli: Přišli bychom asi v pět hodin.</a:t>
            </a:r>
            <a:endParaRPr lang="cs-CZ" dirty="0"/>
          </a:p>
          <a:p>
            <a:r>
              <a:rPr lang="cs-CZ" i="1" dirty="0"/>
              <a:t>Říkal jsem jí: Nechoď tam!</a:t>
            </a:r>
            <a:endParaRPr lang="cs-CZ" dirty="0"/>
          </a:p>
          <a:p>
            <a:r>
              <a:rPr lang="cs-CZ" i="1" dirty="0"/>
              <a:t>Kamila se tě ptá: Už jsi tu hru viděl?</a:t>
            </a:r>
            <a:endParaRPr lang="cs-CZ" dirty="0"/>
          </a:p>
          <a:p>
            <a:r>
              <a:rPr lang="cs-CZ" i="1" dirty="0"/>
              <a:t>Radil jsem jí: Vezmi si svetr.</a:t>
            </a:r>
            <a:endParaRPr lang="cs-CZ" dirty="0"/>
          </a:p>
          <a:p>
            <a:r>
              <a:rPr lang="cs-CZ" i="1" dirty="0"/>
              <a:t>Eva se zeptala: Dalo by se tam jít jindy?</a:t>
            </a:r>
            <a:endParaRPr lang="cs-CZ" dirty="0"/>
          </a:p>
          <a:p>
            <a:r>
              <a:rPr lang="cs-CZ" i="1" dirty="0"/>
              <a:t>Václav řekl: Opět jsem si zapomněl vzít deštník.</a:t>
            </a:r>
            <a:endParaRPr lang="cs-CZ" dirty="0"/>
          </a:p>
          <a:p>
            <a:r>
              <a:rPr lang="cs-CZ" i="1" dirty="0"/>
              <a:t>Přátelé nám připomněli: Měli byste také jít na ten večírek.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69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95072"/>
            <a:ext cx="8911687" cy="5364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109472"/>
            <a:ext cx="8915400" cy="5620512"/>
          </a:xfrm>
        </p:spPr>
        <p:txBody>
          <a:bodyPr/>
          <a:lstStyle/>
          <a:p>
            <a:r>
              <a:rPr lang="cs-CZ" b="1" dirty="0"/>
              <a:t>Opravte slovosled</a:t>
            </a:r>
          </a:p>
          <a:p>
            <a:r>
              <a:rPr lang="cs-CZ" sz="2000" i="1" dirty="0"/>
              <a:t>Ještě jsem tu výstavu neviděl, ale podívat se na ni v pondělí chci jít.</a:t>
            </a:r>
            <a:endParaRPr lang="cs-CZ" sz="2000" dirty="0"/>
          </a:p>
          <a:p>
            <a:r>
              <a:rPr lang="cs-CZ" sz="2000" i="1" dirty="0"/>
              <a:t>Ptal jsem se několika účastníků, ale nikdo uspokojivě neuměl mi odpovědět.</a:t>
            </a:r>
            <a:endParaRPr lang="cs-CZ" sz="2000" dirty="0"/>
          </a:p>
          <a:p>
            <a:r>
              <a:rPr lang="cs-CZ" sz="2000" i="1" dirty="0"/>
              <a:t>Museli jsme jet taxíkem, protože víc než hodinu veřejná doprava byla v Olomouci zastavena.</a:t>
            </a:r>
            <a:endParaRPr lang="cs-CZ" sz="2000" dirty="0"/>
          </a:p>
          <a:p>
            <a:r>
              <a:rPr lang="cs-CZ" sz="2000" i="1" dirty="0"/>
              <a:t>Pojďme raději pěšky, to je možná rychlejší.</a:t>
            </a:r>
            <a:endParaRPr lang="cs-CZ" sz="2000" dirty="0"/>
          </a:p>
          <a:p>
            <a:r>
              <a:rPr lang="cs-CZ" sz="2000" i="1" dirty="0"/>
              <a:t>K tomuto závěru komise po diskusi dlouhé dospěla.</a:t>
            </a:r>
            <a:endParaRPr lang="cs-CZ" sz="2000" dirty="0"/>
          </a:p>
          <a:p>
            <a:r>
              <a:rPr lang="cs-CZ" sz="2000" i="1" dirty="0"/>
              <a:t>Všechny údaje můžeš ověřit si ve slovníku.</a:t>
            </a:r>
            <a:endParaRPr lang="cs-CZ" sz="2000" dirty="0"/>
          </a:p>
          <a:p>
            <a:r>
              <a:rPr lang="cs-CZ" sz="2000" i="1" dirty="0"/>
              <a:t>Lékař musí být včas zavolán.</a:t>
            </a:r>
            <a:endParaRPr lang="cs-CZ" sz="2000" dirty="0"/>
          </a:p>
          <a:p>
            <a:r>
              <a:rPr lang="cs-CZ" sz="2000" i="1" dirty="0"/>
              <a:t>Testy zatím tak dobré výsledky nevykazují, aby lék mohl do prodeje být uveden.</a:t>
            </a:r>
            <a:endParaRPr lang="cs-CZ" sz="2000" dirty="0"/>
          </a:p>
          <a:p>
            <a:r>
              <a:rPr lang="cs-CZ" sz="2000" i="1" dirty="0"/>
              <a:t>Je třeba trochu tento bod podrobněji vysvětlit.</a:t>
            </a:r>
            <a:endParaRPr lang="cs-CZ" sz="2000" dirty="0"/>
          </a:p>
          <a:p>
            <a:r>
              <a:rPr lang="cs-CZ" sz="2000" i="1" dirty="0"/>
              <a:t>Kláře se docela dařilo dobře.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22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58496"/>
            <a:ext cx="8911687" cy="609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Východisko – jádro výpovědi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8384" y="768096"/>
            <a:ext cx="10107168" cy="6089904"/>
          </a:xfrm>
        </p:spPr>
        <p:txBody>
          <a:bodyPr>
            <a:noAutofit/>
          </a:bodyPr>
          <a:lstStyle/>
          <a:p>
            <a:r>
              <a:rPr lang="cs-CZ" sz="2000" b="1" dirty="0"/>
              <a:t>č</a:t>
            </a:r>
            <a:r>
              <a:rPr lang="cs-CZ" sz="2000" b="1" dirty="0" smtClean="0"/>
              <a:t>lenění věty vyplývá z kontextu</a:t>
            </a:r>
          </a:p>
          <a:p>
            <a:r>
              <a:rPr lang="cs-CZ" sz="2000" b="1" dirty="0"/>
              <a:t>v</a:t>
            </a:r>
            <a:r>
              <a:rPr lang="cs-CZ" sz="2000" b="1" dirty="0" smtClean="0"/>
              <a:t> neutrálním vyjadřování: oznamovací věta začíná slovy vztahujícími se k informaci (všeobecně) známé/dříve uvedené</a:t>
            </a:r>
          </a:p>
          <a:p>
            <a:r>
              <a:rPr lang="cs-CZ" sz="2000" b="1" dirty="0"/>
              <a:t>n</a:t>
            </a:r>
            <a:r>
              <a:rPr lang="cs-CZ" sz="2000" b="1" dirty="0" smtClean="0"/>
              <a:t>ebo začíná tím, o čem chceme mluvit</a:t>
            </a:r>
          </a:p>
          <a:p>
            <a:r>
              <a:rPr lang="cs-CZ" sz="2000" b="1" dirty="0" smtClean="0"/>
              <a:t>+ končí informací novou (důležitou)</a:t>
            </a:r>
          </a:p>
          <a:p>
            <a:endParaRPr lang="cs-CZ" sz="2000" b="1" dirty="0"/>
          </a:p>
          <a:p>
            <a:r>
              <a:rPr lang="cs-CZ" sz="2000" b="1" dirty="0" smtClean="0">
                <a:solidFill>
                  <a:srgbClr val="C00000"/>
                </a:solidFill>
              </a:rPr>
              <a:t>V – (P) – J</a:t>
            </a:r>
          </a:p>
          <a:p>
            <a:pPr marL="0" indent="0">
              <a:buNone/>
            </a:pPr>
            <a:r>
              <a:rPr lang="cs-CZ" sz="2000" b="1" i="1" dirty="0" smtClean="0"/>
              <a:t>Studenti pořádali </a:t>
            </a:r>
            <a:r>
              <a:rPr lang="cs-CZ" sz="2000" b="1" i="1" dirty="0" smtClean="0">
                <a:solidFill>
                  <a:srgbClr val="C00000"/>
                </a:solidFill>
              </a:rPr>
              <a:t>hudební festival</a:t>
            </a:r>
            <a:r>
              <a:rPr lang="cs-CZ" sz="2000" b="1" i="1" dirty="0" smtClean="0"/>
              <a:t>. Na této akci vystoupila i </a:t>
            </a:r>
            <a:r>
              <a:rPr lang="cs-CZ" sz="2000" b="1" i="1" dirty="0" smtClean="0">
                <a:solidFill>
                  <a:srgbClr val="C00000"/>
                </a:solidFill>
              </a:rPr>
              <a:t>Anna K</a:t>
            </a:r>
            <a:r>
              <a:rPr lang="cs-CZ" sz="2000" b="1" i="1" dirty="0" smtClean="0"/>
              <a:t>. Její výkon byl </a:t>
            </a:r>
            <a:r>
              <a:rPr lang="cs-CZ" sz="2000" b="1" i="1" dirty="0" smtClean="0">
                <a:solidFill>
                  <a:srgbClr val="C00000"/>
                </a:solidFill>
              </a:rPr>
              <a:t>vynikající.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 smtClean="0"/>
              <a:t>X </a:t>
            </a:r>
            <a:r>
              <a:rPr lang="cs-CZ" sz="2000" b="1" dirty="0" smtClean="0">
                <a:solidFill>
                  <a:srgbClr val="C00000"/>
                </a:solidFill>
              </a:rPr>
              <a:t>J – (P) – V </a:t>
            </a:r>
          </a:p>
          <a:p>
            <a:pPr marL="0" indent="0">
              <a:buNone/>
            </a:pPr>
            <a:r>
              <a:rPr lang="cs-CZ" sz="2000" b="1" dirty="0" smtClean="0"/>
              <a:t>(subjektivní pořadí slov, příznakové): </a:t>
            </a:r>
            <a:r>
              <a:rPr lang="cs-CZ" sz="2000" b="1" i="1" dirty="0" smtClean="0">
                <a:solidFill>
                  <a:srgbClr val="C00000"/>
                </a:solidFill>
              </a:rPr>
              <a:t>Vynikající</a:t>
            </a:r>
            <a:r>
              <a:rPr lang="cs-CZ" sz="2000" b="1" i="1" dirty="0" smtClean="0"/>
              <a:t> byl její výkon na festivalu</a:t>
            </a:r>
            <a:r>
              <a:rPr lang="cs-CZ" sz="2000" b="1" dirty="0" smtClean="0"/>
              <a:t>. 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/>
              <a:t>V OTÁZCE (KDY, KDE) objekt.: Kam zítra jedeš? X subjekt.: A zítra jedeš </a:t>
            </a:r>
            <a:r>
              <a:rPr lang="cs-CZ" sz="2000" b="1" dirty="0" smtClean="0">
                <a:solidFill>
                  <a:srgbClr val="C00000"/>
                </a:solidFill>
              </a:rPr>
              <a:t>kam</a:t>
            </a:r>
            <a:r>
              <a:rPr lang="cs-CZ" sz="2000" b="1" dirty="0" smtClean="0"/>
              <a:t>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05124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80416"/>
            <a:ext cx="8911687" cy="4998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77568" y="902208"/>
            <a:ext cx="9627044" cy="5730240"/>
          </a:xfrm>
        </p:spPr>
        <p:txBody>
          <a:bodyPr/>
          <a:lstStyle/>
          <a:p>
            <a:pPr lvl="0"/>
            <a:r>
              <a:rPr lang="cs-CZ" b="1" dirty="0"/>
              <a:t>Ve druhé větě upravte slovosled (východisko – jádro):</a:t>
            </a:r>
          </a:p>
          <a:p>
            <a:r>
              <a:rPr lang="cs-CZ" sz="2400" i="1" dirty="0"/>
              <a:t>Na stole stála konvice s čajem. Tác se zákusky byl položen hned vedle té konvice.</a:t>
            </a:r>
            <a:endParaRPr lang="cs-CZ" sz="2400" dirty="0"/>
          </a:p>
          <a:p>
            <a:r>
              <a:rPr lang="cs-CZ" sz="2400" i="1" dirty="0"/>
              <a:t>Lituji, že jsem vám nenapsala. Někde jsem vaši adresu ztratila.</a:t>
            </a:r>
            <a:endParaRPr lang="cs-CZ" sz="2400" dirty="0"/>
          </a:p>
          <a:p>
            <a:r>
              <a:rPr lang="cs-CZ" sz="2400" i="1" dirty="0"/>
              <a:t>Nemohli jsme se dohodnout, kam jít. Na výstavu jsem šla s Pavlem, do kina šla Jitka a do divadla Eva.</a:t>
            </a:r>
            <a:endParaRPr lang="cs-CZ" sz="2400" dirty="0"/>
          </a:p>
          <a:p>
            <a:r>
              <a:rPr lang="cs-CZ" sz="2400" i="1" dirty="0"/>
              <a:t>Musela jsem vyplnit složenku. Finanční částku jsem napsala nahoru, rodné číslo doprostřed a adresu dolů.</a:t>
            </a:r>
            <a:endParaRPr lang="cs-CZ" sz="2400" dirty="0"/>
          </a:p>
          <a:p>
            <a:r>
              <a:rPr lang="cs-CZ" sz="2400" i="1" dirty="0"/>
              <a:t>Plánovali jsme dorazit do hotelu co nejdřív. Ale až kolem půlnoci jsme dorazili na místo.</a:t>
            </a:r>
            <a:endParaRPr lang="cs-CZ" sz="2400" dirty="0"/>
          </a:p>
          <a:p>
            <a:r>
              <a:rPr lang="cs-CZ" sz="2400" i="1" dirty="0"/>
              <a:t>V pátek určitě nemůže přijet. Sobota by se mu hodila, neděle by mu vyhovovala nejvíce.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963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</a:t>
            </a:r>
            <a:r>
              <a:rPr lang="cs-CZ" dirty="0" smtClean="0"/>
              <a:t>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0300" y="2340864"/>
            <a:ext cx="935431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b="1" dirty="0" smtClean="0">
                <a:solidFill>
                  <a:srgbClr val="0070C0"/>
                </a:solidFill>
                <a:hlinkClick r:id="rId2"/>
              </a:rPr>
              <a:t>bozena.bednarikova@upol.cz</a:t>
            </a:r>
            <a:endParaRPr lang="cs-CZ" sz="4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4400" b="1" dirty="0">
                <a:solidFill>
                  <a:srgbClr val="0070C0"/>
                </a:solidFill>
              </a:rPr>
              <a:t>http://lingua-ceca.webnode.cz/</a:t>
            </a:r>
            <a:endParaRPr lang="cs-CZ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SLOVOSLED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cs-CZ" sz="4000" dirty="0" smtClean="0"/>
              <a:t>Příklonky – ENKLITIKA (CLITICS)</a:t>
            </a:r>
          </a:p>
          <a:p>
            <a:pPr>
              <a:buAutoNum type="arabicParenR"/>
            </a:pPr>
            <a:endParaRPr lang="cs-CZ" sz="4000" dirty="0" smtClean="0"/>
          </a:p>
          <a:p>
            <a:pPr>
              <a:buAutoNum type="arabicParenR"/>
            </a:pPr>
            <a:r>
              <a:rPr lang="cs-CZ" sz="4000" dirty="0" smtClean="0"/>
              <a:t>Východisko – jádro věty (TOPIC – FOCUS)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11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07264"/>
            <a:ext cx="8911687" cy="7559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Příklonky (enklitika)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072896"/>
            <a:ext cx="9212644" cy="5425440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RYTMUS </a:t>
            </a:r>
          </a:p>
          <a:p>
            <a:r>
              <a:rPr lang="cs-CZ" sz="2400" b="1" dirty="0"/>
              <a:t>n</a:t>
            </a:r>
            <a:r>
              <a:rPr lang="cs-CZ" sz="2400" b="1" dirty="0" smtClean="0"/>
              <a:t>epřízvučná, většinou jednoslabičná slova</a:t>
            </a:r>
          </a:p>
          <a:p>
            <a:r>
              <a:rPr lang="cs-CZ" sz="2400" b="1" dirty="0"/>
              <a:t>v</a:t>
            </a:r>
            <a:r>
              <a:rPr lang="cs-CZ" sz="2400" b="1" dirty="0" smtClean="0"/>
              <a:t>e větě za prvním přízvučným slovem (přízvučnou frází věty)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b="1" i="1" dirty="0" smtClean="0"/>
              <a:t>SEJÍT SE: Sejdeme </a:t>
            </a:r>
            <a:r>
              <a:rPr lang="cs-CZ" sz="2400" b="1" i="1" dirty="0" smtClean="0">
                <a:solidFill>
                  <a:srgbClr val="FF0000"/>
                </a:solidFill>
              </a:rPr>
              <a:t>se</a:t>
            </a:r>
            <a:r>
              <a:rPr lang="cs-CZ" sz="2400" b="1" i="1" dirty="0" smtClean="0"/>
              <a:t>. </a:t>
            </a:r>
          </a:p>
          <a:p>
            <a:pPr marL="0" indent="0">
              <a:buNone/>
            </a:pPr>
            <a:r>
              <a:rPr lang="cs-CZ" sz="2400" b="1" i="1" u="sng" dirty="0" smtClean="0"/>
              <a:t>Někdy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rgbClr val="C00000"/>
                </a:solidFill>
              </a:rPr>
              <a:t>se</a:t>
            </a:r>
            <a:r>
              <a:rPr lang="cs-CZ" sz="2400" b="1" i="1" dirty="0" smtClean="0"/>
              <a:t> sejdeme.</a:t>
            </a:r>
          </a:p>
          <a:p>
            <a:pPr marL="0" indent="0">
              <a:buNone/>
            </a:pPr>
            <a:r>
              <a:rPr lang="cs-CZ" sz="2400" b="1" i="1" u="sng" dirty="0" smtClean="0"/>
              <a:t>Jednoho dne </a:t>
            </a:r>
            <a:r>
              <a:rPr lang="cs-CZ" sz="2400" b="1" i="1" dirty="0" smtClean="0">
                <a:solidFill>
                  <a:srgbClr val="C00000"/>
                </a:solidFill>
              </a:rPr>
              <a:t>se</a:t>
            </a:r>
            <a:r>
              <a:rPr lang="cs-CZ" sz="2400" b="1" i="1" dirty="0" smtClean="0"/>
              <a:t> sejdeme.</a:t>
            </a:r>
          </a:p>
          <a:p>
            <a:pPr marL="0" indent="0">
              <a:buNone/>
            </a:pPr>
            <a:r>
              <a:rPr lang="cs-CZ" sz="2400" b="1" i="1" u="sng" dirty="0" smtClean="0"/>
              <a:t>Jednoho krásného dne </a:t>
            </a:r>
            <a:r>
              <a:rPr lang="cs-CZ" sz="2400" b="1" i="1" dirty="0" smtClean="0">
                <a:solidFill>
                  <a:srgbClr val="C00000"/>
                </a:solidFill>
              </a:rPr>
              <a:t>se</a:t>
            </a:r>
            <a:r>
              <a:rPr lang="cs-CZ" sz="2400" b="1" i="1" dirty="0" smtClean="0"/>
              <a:t> sejdeme.</a:t>
            </a:r>
          </a:p>
          <a:p>
            <a:pPr marL="0" indent="0">
              <a:buNone/>
            </a:pPr>
            <a:endParaRPr lang="cs-CZ" sz="2400" b="1" i="1" dirty="0"/>
          </a:p>
          <a:p>
            <a:pPr marL="0" indent="0">
              <a:buNone/>
            </a:pPr>
            <a:r>
              <a:rPr lang="cs-CZ" sz="2400" b="1" i="1" dirty="0" smtClean="0">
                <a:solidFill>
                  <a:srgbClr val="C00000"/>
                </a:solidFill>
              </a:rPr>
              <a:t>mu </a:t>
            </a:r>
            <a:r>
              <a:rPr lang="cs-CZ" sz="2400" b="1" i="1" dirty="0"/>
              <a:t>(poslat </a:t>
            </a:r>
            <a:r>
              <a:rPr lang="cs-CZ" sz="2400" b="1" i="1" dirty="0" smtClean="0"/>
              <a:t>mail)</a:t>
            </a:r>
            <a:endParaRPr lang="cs-CZ" sz="2400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t</a:t>
            </a:r>
            <a:r>
              <a:rPr lang="cs-CZ" sz="2400" b="1" i="1" dirty="0" smtClean="0">
                <a:solidFill>
                  <a:srgbClr val="C00000"/>
                </a:solidFill>
              </a:rPr>
              <a:t>i </a:t>
            </a:r>
            <a:r>
              <a:rPr lang="cs-CZ" sz="2400" b="1" i="1" dirty="0" smtClean="0">
                <a:solidFill>
                  <a:schemeClr val="tx1"/>
                </a:solidFill>
              </a:rPr>
              <a:t>(pomoct s úklidem) 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b</a:t>
            </a:r>
            <a:r>
              <a:rPr lang="cs-CZ" sz="2400" b="1" i="1" dirty="0" smtClean="0">
                <a:solidFill>
                  <a:srgbClr val="C00000"/>
                </a:solidFill>
              </a:rPr>
              <a:t>y </a:t>
            </a:r>
            <a:r>
              <a:rPr lang="cs-CZ" sz="2400" b="1" i="1" dirty="0" smtClean="0">
                <a:solidFill>
                  <a:schemeClr val="tx1"/>
                </a:solidFill>
              </a:rPr>
              <a:t>(moct zavolat)</a:t>
            </a:r>
          </a:p>
          <a:p>
            <a:pPr marL="0" indent="0">
              <a:buNone/>
            </a:pPr>
            <a:r>
              <a:rPr lang="cs-CZ" sz="2400" b="1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63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85344"/>
            <a:ext cx="8911687" cy="609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Hromadění příklonek -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7024" y="694944"/>
            <a:ext cx="9407588" cy="6163056"/>
          </a:xfrm>
        </p:spPr>
        <p:txBody>
          <a:bodyPr>
            <a:normAutofit fontScale="70000" lnSpcReduction="20000"/>
          </a:bodyPr>
          <a:lstStyle/>
          <a:p>
            <a:r>
              <a:rPr lang="cs-CZ" sz="2400" b="1" dirty="0" smtClean="0"/>
              <a:t>1. spojka </a:t>
            </a:r>
            <a:r>
              <a:rPr lang="cs-CZ" sz="2400" b="1" dirty="0" smtClean="0">
                <a:solidFill>
                  <a:srgbClr val="C00000"/>
                </a:solidFill>
              </a:rPr>
              <a:t>–</a:t>
            </a:r>
            <a:r>
              <a:rPr lang="cs-CZ" sz="2400" b="1" dirty="0" err="1" smtClean="0">
                <a:solidFill>
                  <a:srgbClr val="C00000"/>
                </a:solidFill>
              </a:rPr>
              <a:t>li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CVIČENÍ</a:t>
            </a:r>
          </a:p>
          <a:p>
            <a:r>
              <a:rPr lang="cs-CZ" sz="2400" dirty="0"/>
              <a:t>1) </a:t>
            </a:r>
            <a:r>
              <a:rPr lang="cs-CZ" sz="2400" b="1" dirty="0"/>
              <a:t>Vyjádření podmínky (spojky: jestliže, pokud….. , (tak)</a:t>
            </a:r>
          </a:p>
          <a:p>
            <a:r>
              <a:rPr lang="cs-CZ" sz="2400" b="1" dirty="0"/>
              <a:t>a) Vytvořte souvětí s vedlejší větou podmínkovou</a:t>
            </a:r>
          </a:p>
          <a:p>
            <a:r>
              <a:rPr lang="cs-CZ" sz="2400" b="1" dirty="0"/>
              <a:t>Př. Při nedostatku času nikam nechoď. – Jestliže nemáš čas, (tak) nikam nechoď. </a:t>
            </a:r>
          </a:p>
          <a:p>
            <a:r>
              <a:rPr lang="cs-CZ" sz="2400" i="1" dirty="0"/>
              <a:t>Bez vaší pomoci to nedokážeme.</a:t>
            </a:r>
            <a:endParaRPr lang="cs-CZ" sz="2400" dirty="0"/>
          </a:p>
          <a:p>
            <a:r>
              <a:rPr lang="cs-CZ" sz="2400" i="1" dirty="0"/>
              <a:t>Při dobré vůli najdeme kompromis.</a:t>
            </a:r>
            <a:endParaRPr lang="cs-CZ" sz="2400" dirty="0"/>
          </a:p>
          <a:p>
            <a:r>
              <a:rPr lang="cs-CZ" sz="2400" i="1" dirty="0"/>
              <a:t>Tu knihu vám půjčím jen na podpis.</a:t>
            </a:r>
            <a:endParaRPr lang="cs-CZ" sz="2400" dirty="0"/>
          </a:p>
          <a:p>
            <a:r>
              <a:rPr lang="cs-CZ" sz="2400" i="1" dirty="0"/>
              <a:t>Za pěkného počasí to možná zkusí.</a:t>
            </a:r>
            <a:endParaRPr lang="cs-CZ" sz="2400" dirty="0"/>
          </a:p>
          <a:p>
            <a:r>
              <a:rPr lang="cs-CZ" sz="2400" i="1" dirty="0"/>
              <a:t>Udělám to pod jistou podmínkou.</a:t>
            </a:r>
            <a:endParaRPr lang="cs-CZ" sz="2400" dirty="0"/>
          </a:p>
          <a:p>
            <a:r>
              <a:rPr lang="cs-CZ" sz="2400" i="1" dirty="0"/>
              <a:t>Bez poctivé přípravy nemáš u zkoušky šanci.</a:t>
            </a:r>
            <a:endParaRPr lang="cs-CZ" sz="2400" dirty="0"/>
          </a:p>
          <a:p>
            <a:r>
              <a:rPr lang="cs-CZ" sz="2400" i="1" dirty="0"/>
              <a:t>Při troše štěstí ten autobus stihneme.</a:t>
            </a:r>
            <a:endParaRPr lang="cs-CZ" sz="2400" dirty="0"/>
          </a:p>
          <a:p>
            <a:r>
              <a:rPr lang="cs-CZ" sz="2400" i="1" dirty="0"/>
              <a:t>V případě vítězství v kvalifikaci pojedou naši fotbalisté na mistrovství Evropy.</a:t>
            </a:r>
            <a:endParaRPr lang="cs-CZ" sz="2400" dirty="0"/>
          </a:p>
          <a:p>
            <a:r>
              <a:rPr lang="cs-CZ" sz="2400" i="1" dirty="0"/>
              <a:t>Je to reálné za předpokladu její účasti v projektu.</a:t>
            </a:r>
            <a:endParaRPr lang="cs-CZ" sz="2400" dirty="0"/>
          </a:p>
          <a:p>
            <a:r>
              <a:rPr lang="cs-CZ" sz="2400" i="1" dirty="0"/>
              <a:t>Kvůli svým pozdním příchodům rozzlobíš ředitele.</a:t>
            </a:r>
            <a:endParaRPr lang="cs-CZ" sz="2400" dirty="0"/>
          </a:p>
          <a:p>
            <a:r>
              <a:rPr lang="cs-CZ" sz="2400" i="1" dirty="0"/>
              <a:t>S tvým souhlasem ten projekt napíšu. </a:t>
            </a:r>
            <a:endParaRPr lang="cs-CZ" sz="2400" dirty="0"/>
          </a:p>
          <a:p>
            <a:r>
              <a:rPr lang="cs-CZ" sz="2400" i="1" dirty="0"/>
              <a:t>Za deště na ten výlet nepojedeme.</a:t>
            </a:r>
            <a:endParaRPr lang="cs-CZ" sz="2400" dirty="0"/>
          </a:p>
          <a:p>
            <a:pPr marL="0" indent="0"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8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97536"/>
            <a:ext cx="8911687" cy="524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CVIČENÍ: spojka </a:t>
            </a:r>
            <a:r>
              <a:rPr lang="cs-CZ" dirty="0" err="1" smtClean="0"/>
              <a:t>-li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3868" y="780288"/>
            <a:ext cx="8915400" cy="6077712"/>
          </a:xfrm>
        </p:spPr>
        <p:txBody>
          <a:bodyPr>
            <a:normAutofit/>
          </a:bodyPr>
          <a:lstStyle/>
          <a:p>
            <a:r>
              <a:rPr lang="cs-CZ" dirty="0"/>
              <a:t>b</a:t>
            </a:r>
            <a:r>
              <a:rPr lang="cs-CZ" b="1" dirty="0"/>
              <a:t>) U všech vytvořených podmínkových vět použijte –</a:t>
            </a:r>
            <a:r>
              <a:rPr lang="cs-CZ" b="1" dirty="0" err="1"/>
              <a:t>li</a:t>
            </a:r>
            <a:r>
              <a:rPr lang="cs-CZ" b="1" dirty="0"/>
              <a:t>:</a:t>
            </a:r>
          </a:p>
          <a:p>
            <a:r>
              <a:rPr lang="cs-CZ" b="1" dirty="0"/>
              <a:t>Př. Jestliže nemáš čas, (tak) nikam nechoď. – Nemáš-li čas, (tak) nikam nechoď.</a:t>
            </a:r>
          </a:p>
          <a:p>
            <a:r>
              <a:rPr lang="cs-CZ" i="1" dirty="0"/>
              <a:t>Bez vaší pomoci to nedokážeme.</a:t>
            </a:r>
            <a:endParaRPr lang="cs-CZ" dirty="0"/>
          </a:p>
          <a:p>
            <a:r>
              <a:rPr lang="cs-CZ" i="1" dirty="0"/>
              <a:t>Při dobré vůli najdeme kompromis.</a:t>
            </a:r>
            <a:endParaRPr lang="cs-CZ" dirty="0"/>
          </a:p>
          <a:p>
            <a:r>
              <a:rPr lang="cs-CZ" i="1" dirty="0"/>
              <a:t>Tu knihu vám půjčím jen na podpis.</a:t>
            </a:r>
            <a:endParaRPr lang="cs-CZ" dirty="0"/>
          </a:p>
          <a:p>
            <a:r>
              <a:rPr lang="cs-CZ" i="1" dirty="0"/>
              <a:t>Za pěkného počasí to možná zkusí.</a:t>
            </a:r>
            <a:endParaRPr lang="cs-CZ" dirty="0"/>
          </a:p>
          <a:p>
            <a:r>
              <a:rPr lang="cs-CZ" i="1" dirty="0"/>
              <a:t>Udělám to pod jistou podmínkou.</a:t>
            </a:r>
            <a:endParaRPr lang="cs-CZ" dirty="0"/>
          </a:p>
          <a:p>
            <a:r>
              <a:rPr lang="cs-CZ" i="1" dirty="0"/>
              <a:t>Bez poctivé přípravy nemáš u zkoušky šanci.</a:t>
            </a:r>
            <a:endParaRPr lang="cs-CZ" dirty="0"/>
          </a:p>
          <a:p>
            <a:r>
              <a:rPr lang="cs-CZ" i="1" dirty="0"/>
              <a:t>Při troše štěstí ten autobus stihneme.</a:t>
            </a:r>
            <a:endParaRPr lang="cs-CZ" dirty="0"/>
          </a:p>
          <a:p>
            <a:r>
              <a:rPr lang="cs-CZ" i="1" dirty="0"/>
              <a:t>V případě vítězství v kvalifikaci pojedou naši fotbalisté na mistrovství Evropy.</a:t>
            </a:r>
            <a:endParaRPr lang="cs-CZ" dirty="0"/>
          </a:p>
          <a:p>
            <a:r>
              <a:rPr lang="cs-CZ" i="1" dirty="0"/>
              <a:t>Je to reálné za předpokladu její účasti v projektu.</a:t>
            </a:r>
            <a:endParaRPr lang="cs-CZ" dirty="0"/>
          </a:p>
          <a:p>
            <a:r>
              <a:rPr lang="cs-CZ" i="1" dirty="0"/>
              <a:t>Kvůli svým pozdním příchodům rozzlobíš ředitele.</a:t>
            </a:r>
            <a:endParaRPr lang="cs-CZ" dirty="0"/>
          </a:p>
          <a:p>
            <a:r>
              <a:rPr lang="cs-CZ" i="1" dirty="0"/>
              <a:t>S tvým souhlasem ten projekt napíšu. </a:t>
            </a:r>
            <a:endParaRPr lang="cs-CZ" dirty="0"/>
          </a:p>
          <a:p>
            <a:r>
              <a:rPr lang="cs-CZ" i="1" dirty="0"/>
              <a:t>Za deště na ten výlet nepojedeme.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73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56032"/>
            <a:ext cx="8911687" cy="731520"/>
          </a:xfrm>
        </p:spPr>
        <p:txBody>
          <a:bodyPr>
            <a:normAutofit/>
          </a:bodyPr>
          <a:lstStyle/>
          <a:p>
            <a:r>
              <a:rPr lang="cs-CZ" b="1" dirty="0" smtClean="0"/>
              <a:t>Hromadění příklonek -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4560" y="1146048"/>
            <a:ext cx="9310052" cy="54010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b="1" dirty="0" smtClean="0"/>
              <a:t>2. tvary pomocného slovesa být (</a:t>
            </a:r>
            <a:r>
              <a:rPr lang="cs-CZ" sz="2400" b="1" dirty="0" smtClean="0">
                <a:solidFill>
                  <a:srgbClr val="C00000"/>
                </a:solidFill>
              </a:rPr>
              <a:t>jsem, jsi, bych, bys, by</a:t>
            </a:r>
            <a:r>
              <a:rPr lang="cs-CZ" sz="2400" b="1" dirty="0" smtClean="0"/>
              <a:t>…)</a:t>
            </a:r>
            <a:endParaRPr lang="cs-CZ" sz="2400" b="1" i="1" dirty="0"/>
          </a:p>
          <a:p>
            <a:endParaRPr lang="cs-CZ" sz="2400" b="1" i="1" dirty="0"/>
          </a:p>
          <a:p>
            <a:r>
              <a:rPr lang="cs-CZ" sz="2400" b="1" i="1" dirty="0" smtClean="0"/>
              <a:t>Psala </a:t>
            </a:r>
            <a:r>
              <a:rPr lang="cs-CZ" sz="2400" b="1" i="1" dirty="0" smtClean="0">
                <a:solidFill>
                  <a:srgbClr val="FF0000"/>
                </a:solidFill>
              </a:rPr>
              <a:t>jsem</a:t>
            </a:r>
            <a:r>
              <a:rPr lang="cs-CZ" sz="2400" b="1" i="1" dirty="0" smtClean="0"/>
              <a:t> domácí úkol.</a:t>
            </a:r>
          </a:p>
          <a:p>
            <a:r>
              <a:rPr lang="cs-CZ" sz="2400" b="1" i="1" dirty="0" smtClean="0"/>
              <a:t>Co </a:t>
            </a:r>
            <a:r>
              <a:rPr lang="cs-CZ" sz="2400" b="1" i="1" dirty="0" smtClean="0">
                <a:solidFill>
                  <a:srgbClr val="FF0000"/>
                </a:solidFill>
              </a:rPr>
              <a:t>jsi</a:t>
            </a:r>
            <a:r>
              <a:rPr lang="cs-CZ" sz="2400" b="1" i="1" dirty="0" smtClean="0"/>
              <a:t> dělala?</a:t>
            </a:r>
          </a:p>
          <a:p>
            <a:r>
              <a:rPr lang="cs-CZ" sz="2400" b="1" i="1" dirty="0" smtClean="0"/>
              <a:t>Celý večer </a:t>
            </a:r>
            <a:r>
              <a:rPr lang="cs-CZ" sz="2400" b="1" i="1" dirty="0" smtClean="0">
                <a:solidFill>
                  <a:srgbClr val="FF0000"/>
                </a:solidFill>
              </a:rPr>
              <a:t>jsem</a:t>
            </a:r>
            <a:r>
              <a:rPr lang="cs-CZ" sz="2400" b="1" i="1" dirty="0" smtClean="0"/>
              <a:t> psala ten domácí úkol!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9629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56032"/>
            <a:ext cx="8911687" cy="731520"/>
          </a:xfrm>
        </p:spPr>
        <p:txBody>
          <a:bodyPr>
            <a:normAutofit/>
          </a:bodyPr>
          <a:lstStyle/>
          <a:p>
            <a:r>
              <a:rPr lang="cs-CZ" b="1" dirty="0" smtClean="0"/>
              <a:t>Hromadění příklonek -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4560" y="1146048"/>
            <a:ext cx="9310052" cy="5401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3</a:t>
            </a:r>
            <a:r>
              <a:rPr lang="cs-CZ" sz="2400" b="1" dirty="0" smtClean="0"/>
              <a:t>. zvratná zájmena </a:t>
            </a:r>
            <a:r>
              <a:rPr lang="cs-CZ" sz="2400" b="1" dirty="0" smtClean="0">
                <a:solidFill>
                  <a:srgbClr val="C00000"/>
                </a:solidFill>
              </a:rPr>
              <a:t>se, </a:t>
            </a:r>
            <a:r>
              <a:rPr lang="cs-CZ" sz="2400" b="1" dirty="0" smtClean="0">
                <a:solidFill>
                  <a:srgbClr val="C00000"/>
                </a:solidFill>
              </a:rPr>
              <a:t>si</a:t>
            </a:r>
          </a:p>
          <a:p>
            <a:endParaRPr lang="cs-CZ" sz="2400" b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chemeClr val="tx1"/>
                </a:solidFill>
              </a:rPr>
              <a:t>Dívali </a:t>
            </a:r>
            <a:r>
              <a:rPr lang="cs-CZ" sz="2400" b="1" dirty="0" smtClean="0">
                <a:solidFill>
                  <a:srgbClr val="00B0F0"/>
                </a:solidFill>
              </a:rPr>
              <a:t>jsme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se</a:t>
            </a:r>
            <a:r>
              <a:rPr lang="cs-CZ" sz="2400" b="1" dirty="0" smtClean="0">
                <a:solidFill>
                  <a:schemeClr val="tx1"/>
                </a:solidFill>
              </a:rPr>
              <a:t> na televizi.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Včera </a:t>
            </a:r>
            <a:r>
              <a:rPr lang="cs-CZ" sz="2400" b="1" dirty="0" smtClean="0">
                <a:solidFill>
                  <a:srgbClr val="00B0F0"/>
                </a:solidFill>
              </a:rPr>
              <a:t>jsme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se</a:t>
            </a:r>
            <a:r>
              <a:rPr lang="cs-CZ" sz="2400" b="1" dirty="0" smtClean="0">
                <a:solidFill>
                  <a:schemeClr val="tx1"/>
                </a:solidFill>
              </a:rPr>
              <a:t> dívali na televizi. 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8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56032"/>
            <a:ext cx="8911687" cy="731520"/>
          </a:xfrm>
        </p:spPr>
        <p:txBody>
          <a:bodyPr>
            <a:normAutofit/>
          </a:bodyPr>
          <a:lstStyle/>
          <a:p>
            <a:r>
              <a:rPr lang="cs-CZ" b="1" dirty="0" smtClean="0"/>
              <a:t>Hromadění příklonek -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4560" y="1146048"/>
            <a:ext cx="9310052" cy="5401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4. krátké tvary osobních zájmen:</a:t>
            </a:r>
          </a:p>
          <a:p>
            <a:pPr marL="0" indent="0">
              <a:buNone/>
            </a:pPr>
            <a:r>
              <a:rPr lang="cs-CZ" sz="2400" b="1" dirty="0" smtClean="0"/>
              <a:t> DATIV + ACC./GENITIV (</a:t>
            </a:r>
            <a:r>
              <a:rPr lang="cs-CZ" sz="2400" b="1" dirty="0" smtClean="0">
                <a:solidFill>
                  <a:srgbClr val="C00000"/>
                </a:solidFill>
              </a:rPr>
              <a:t>mi, ti, mu + mě, tě, ho</a:t>
            </a:r>
            <a:r>
              <a:rPr lang="cs-CZ" sz="2400" b="1" dirty="0" smtClean="0"/>
              <a:t>)</a:t>
            </a:r>
          </a:p>
          <a:p>
            <a:endParaRPr lang="cs-CZ" sz="2400" b="1" dirty="0"/>
          </a:p>
          <a:p>
            <a:r>
              <a:rPr lang="cs-CZ" sz="2400" b="1" dirty="0" smtClean="0"/>
              <a:t>Př. dativ</a:t>
            </a:r>
            <a:endParaRPr lang="cs-CZ" sz="2400" b="1" i="1" dirty="0" smtClean="0"/>
          </a:p>
          <a:p>
            <a:pPr marL="0" indent="0">
              <a:buNone/>
            </a:pPr>
            <a:r>
              <a:rPr lang="cs-CZ" sz="2400" b="1" i="1" dirty="0" smtClean="0"/>
              <a:t>Omluvila </a:t>
            </a:r>
            <a:r>
              <a:rPr lang="cs-CZ" sz="2400" b="1" i="1" dirty="0" smtClean="0">
                <a:solidFill>
                  <a:srgbClr val="00B050"/>
                </a:solidFill>
              </a:rPr>
              <a:t>jsem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rgbClr val="00B0F0"/>
                </a:solidFill>
              </a:rPr>
              <a:t>se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rgbClr val="FF0000"/>
                </a:solidFill>
              </a:rPr>
              <a:t>mu</a:t>
            </a:r>
            <a:r>
              <a:rPr lang="cs-CZ" sz="2400" b="1" i="1" dirty="0" smtClean="0"/>
              <a:t> včera.   X   Včera </a:t>
            </a:r>
            <a:r>
              <a:rPr lang="cs-CZ" sz="2400" b="1" i="1" dirty="0" smtClean="0">
                <a:solidFill>
                  <a:srgbClr val="00B050"/>
                </a:solidFill>
              </a:rPr>
              <a:t>jsem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rgbClr val="00B0F0"/>
                </a:solidFill>
              </a:rPr>
              <a:t>se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rgbClr val="FF0000"/>
                </a:solidFill>
              </a:rPr>
              <a:t>mu</a:t>
            </a:r>
            <a:r>
              <a:rPr lang="cs-CZ" sz="2400" b="1" i="1" dirty="0" smtClean="0"/>
              <a:t> omluvila</a:t>
            </a:r>
            <a:r>
              <a:rPr lang="cs-CZ" sz="2400" b="1" i="1" dirty="0" smtClean="0"/>
              <a:t>.</a:t>
            </a:r>
          </a:p>
          <a:p>
            <a:pPr marL="0" indent="0">
              <a:buNone/>
            </a:pPr>
            <a:r>
              <a:rPr lang="cs-CZ" sz="2400" b="1" i="1" dirty="0" smtClean="0"/>
              <a:t> </a:t>
            </a:r>
          </a:p>
          <a:p>
            <a:pPr marL="0" indent="0">
              <a:buNone/>
            </a:pPr>
            <a:r>
              <a:rPr lang="cs-CZ" sz="2400" b="1" dirty="0" smtClean="0"/>
              <a:t>Dativ + akuzativ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i="1" dirty="0" smtClean="0"/>
              <a:t>Představil </a:t>
            </a:r>
            <a:r>
              <a:rPr lang="cs-CZ" sz="2400" b="1" i="1" dirty="0" smtClean="0">
                <a:solidFill>
                  <a:srgbClr val="FF0000"/>
                </a:solidFill>
              </a:rPr>
              <a:t>ti ho</a:t>
            </a:r>
            <a:r>
              <a:rPr lang="cs-CZ" sz="2400" b="1" i="1" dirty="0" smtClean="0"/>
              <a:t>. 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2095112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56032"/>
            <a:ext cx="8911687" cy="731520"/>
          </a:xfrm>
        </p:spPr>
        <p:txBody>
          <a:bodyPr>
            <a:normAutofit/>
          </a:bodyPr>
          <a:lstStyle/>
          <a:p>
            <a:r>
              <a:rPr lang="cs-CZ" b="1" dirty="0" smtClean="0"/>
              <a:t>Hromadění příklonek -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4560" y="1146048"/>
            <a:ext cx="9310052" cy="5401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5</a:t>
            </a:r>
            <a:r>
              <a:rPr lang="cs-CZ" sz="2400" b="1" dirty="0" smtClean="0"/>
              <a:t>. ukazovací zájmeno </a:t>
            </a:r>
            <a:r>
              <a:rPr lang="cs-CZ" sz="2400" b="1" dirty="0" smtClean="0">
                <a:solidFill>
                  <a:srgbClr val="C00000"/>
                </a:solidFill>
              </a:rPr>
              <a:t>to</a:t>
            </a:r>
            <a:r>
              <a:rPr lang="cs-CZ" sz="2400" b="1" dirty="0" smtClean="0"/>
              <a:t> (</a:t>
            </a:r>
            <a:r>
              <a:rPr lang="cs-CZ" sz="2400" b="1" dirty="0" err="1" smtClean="0"/>
              <a:t>nom</a:t>
            </a:r>
            <a:r>
              <a:rPr lang="cs-CZ" sz="2400" b="1" dirty="0" smtClean="0"/>
              <a:t>./</a:t>
            </a:r>
            <a:r>
              <a:rPr lang="cs-CZ" sz="2400" b="1" dirty="0" err="1" smtClean="0"/>
              <a:t>acc</a:t>
            </a:r>
            <a:r>
              <a:rPr lang="cs-CZ" sz="2400" b="1" dirty="0" smtClean="0"/>
              <a:t>.)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Př. Dal mi to. (</a:t>
            </a:r>
            <a:r>
              <a:rPr lang="cs-CZ" sz="2400" b="1" dirty="0" err="1" smtClean="0"/>
              <a:t>acc</a:t>
            </a:r>
            <a:r>
              <a:rPr lang="cs-CZ" sz="2400" b="1" dirty="0" smtClean="0"/>
              <a:t>.)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Př. Kdy se ti </a:t>
            </a:r>
            <a:r>
              <a:rPr lang="cs-CZ" sz="2400" b="1" dirty="0" smtClean="0">
                <a:solidFill>
                  <a:srgbClr val="FF0000"/>
                </a:solidFill>
              </a:rPr>
              <a:t>to</a:t>
            </a:r>
            <a:r>
              <a:rPr lang="cs-CZ" sz="2400" b="1" dirty="0" smtClean="0"/>
              <a:t> stalo? (</a:t>
            </a:r>
            <a:r>
              <a:rPr lang="cs-CZ" sz="2400" b="1" dirty="0" err="1" smtClean="0">
                <a:solidFill>
                  <a:srgbClr val="C00000"/>
                </a:solidFill>
              </a:rPr>
              <a:t>nom</a:t>
            </a:r>
            <a:r>
              <a:rPr lang="cs-CZ" sz="2400" b="1" dirty="0" smtClean="0">
                <a:solidFill>
                  <a:srgbClr val="C00000"/>
                </a:solidFill>
              </a:rPr>
              <a:t>.</a:t>
            </a:r>
            <a:r>
              <a:rPr lang="cs-CZ" sz="2400" b="1" dirty="0" smtClean="0"/>
              <a:t>)</a:t>
            </a:r>
          </a:p>
          <a:p>
            <a:pPr marL="0" indent="0">
              <a:buNone/>
            </a:pPr>
            <a:r>
              <a:rPr lang="cs-CZ" sz="2400" b="1" dirty="0" smtClean="0"/>
              <a:t>Stalo se mi </a:t>
            </a:r>
            <a:r>
              <a:rPr lang="cs-CZ" sz="2400" b="1" dirty="0" smtClean="0">
                <a:solidFill>
                  <a:srgbClr val="FF0000"/>
                </a:solidFill>
              </a:rPr>
              <a:t>to</a:t>
            </a:r>
            <a:r>
              <a:rPr lang="cs-CZ" sz="2400" b="1" dirty="0" smtClean="0"/>
              <a:t> včera.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0498302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151</TotalTime>
  <Words>764</Words>
  <Application>Microsoft Office PowerPoint</Application>
  <PresentationFormat>Širokoúhlá obrazovka</PresentationFormat>
  <Paragraphs>157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Stébla</vt:lpstr>
      <vt:lpstr>Universitá degli Studi di Udine  21. 10. 2016</vt:lpstr>
      <vt:lpstr>SLOVOSLED</vt:lpstr>
      <vt:lpstr>Příklonky (enklitika)</vt:lpstr>
      <vt:lpstr>Hromadění příklonek - pořadí</vt:lpstr>
      <vt:lpstr>CVIČENÍ: spojka -li </vt:lpstr>
      <vt:lpstr>Hromadění příklonek - pořadí</vt:lpstr>
      <vt:lpstr>Hromadění příklonek - pořadí</vt:lpstr>
      <vt:lpstr>Hromadění příklonek - pořadí</vt:lpstr>
      <vt:lpstr>Hromadění příklonek - pořadí</vt:lpstr>
      <vt:lpstr>Hromadění příklonek - pořadí</vt:lpstr>
      <vt:lpstr>Další příklonná slova – doporučené pořadí</vt:lpstr>
      <vt:lpstr>CVIČENÍ</vt:lpstr>
      <vt:lpstr>CVIČENÍ</vt:lpstr>
      <vt:lpstr>CVIČENÍ</vt:lpstr>
      <vt:lpstr>Východisko – jádro výpovědi</vt:lpstr>
      <vt:lpstr>CVIČENÍ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 pro doktorandy</dc:title>
  <dc:creator>Bozena</dc:creator>
  <cp:lastModifiedBy>Bozena</cp:lastModifiedBy>
  <cp:revision>21</cp:revision>
  <dcterms:created xsi:type="dcterms:W3CDTF">2015-04-16T22:08:18Z</dcterms:created>
  <dcterms:modified xsi:type="dcterms:W3CDTF">2016-10-20T09:57:38Z</dcterms:modified>
</cp:coreProperties>
</file>